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537" r:id="rId2"/>
    <p:sldId id="538" r:id="rId3"/>
    <p:sldId id="539" r:id="rId4"/>
    <p:sldId id="548" r:id="rId5"/>
    <p:sldId id="540" r:id="rId6"/>
    <p:sldId id="547" r:id="rId7"/>
    <p:sldId id="541" r:id="rId8"/>
    <p:sldId id="542" r:id="rId9"/>
    <p:sldId id="543" r:id="rId10"/>
    <p:sldId id="545" r:id="rId11"/>
    <p:sldId id="546" r:id="rId12"/>
  </p:sldIdLst>
  <p:sldSz cx="12192000" cy="6858000"/>
  <p:notesSz cx="6819900" cy="9931400"/>
  <p:defaultTextStyle>
    <a:defPPr>
      <a:defRPr lang="zh-CN"/>
    </a:defPPr>
    <a:lvl1pPr algn="l" rtl="0" eaLnBrk="0" fontAlgn="base" hangingPunct="0">
      <a:spcBef>
        <a:spcPct val="0"/>
      </a:spcBef>
      <a:spcAft>
        <a:spcPct val="0"/>
      </a:spcAft>
      <a:buFont typeface="Arial" panose="020B0604020202020204" pitchFamily="34" charset="0"/>
      <a:defRPr sz="14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sz="14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sz="14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sz="14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sz="14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4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4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4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400"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008080"/>
    <a:srgbClr val="AA7540"/>
    <a:srgbClr val="916437"/>
    <a:srgbClr val="006666"/>
    <a:srgbClr val="FF6699"/>
    <a:srgbClr val="C80000"/>
    <a:srgbClr val="FFFFCC"/>
    <a:srgbClr val="FF0000"/>
    <a:srgbClr val="CC0000"/>
    <a:srgbClr val="D6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152" autoAdjust="0"/>
    <p:restoredTop sz="28889" autoAdjust="0"/>
  </p:normalViewPr>
  <p:slideViewPr>
    <p:cSldViewPr snapToGrid="0">
      <p:cViewPr>
        <p:scale>
          <a:sx n="80" d="100"/>
          <a:sy n="80" d="100"/>
        </p:scale>
        <p:origin x="-930" y="-276"/>
      </p:cViewPr>
      <p:guideLst>
        <p:guide orient="horz" pos="2160"/>
        <p:guide pos="384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1" y="0"/>
            <a:ext cx="2956669" cy="498077"/>
          </a:xfrm>
          <a:prstGeom prst="rect">
            <a:avLst/>
          </a:prstGeom>
          <a:noFill/>
          <a:ln w="9525">
            <a:noFill/>
            <a:miter lim="800000"/>
          </a:ln>
        </p:spPr>
        <p:txBody>
          <a:bodyPr vert="horz" wrap="square" lIns="91561" tIns="45780" rIns="91561" bIns="45780" numCol="1" anchor="t" anchorCtr="0" compatLnSpc="1"/>
          <a:lstStyle>
            <a:lvl1pPr>
              <a:buFont typeface="Arial" panose="020B0604020202020204" pitchFamily="34" charset="0"/>
              <a:buNone/>
              <a:defRPr sz="1200">
                <a:latin typeface="Arial" panose="020B0604020202020204" pitchFamily="34" charset="0"/>
                <a:ea typeface="宋体" panose="02010600030101010101" pitchFamily="2" charset="-122"/>
              </a:defRPr>
            </a:lvl1pPr>
          </a:lstStyle>
          <a:p>
            <a:pPr>
              <a:defRPr/>
            </a:pPr>
            <a:endParaRPr lang="zh-CN" altLang="zh-CN"/>
          </a:p>
        </p:txBody>
      </p:sp>
      <p:sp>
        <p:nvSpPr>
          <p:cNvPr id="2051" name="日期占位符 2"/>
          <p:cNvSpPr>
            <a:spLocks noGrp="1" noChangeArrowheads="1"/>
          </p:cNvSpPr>
          <p:nvPr>
            <p:ph type="dt" idx="1"/>
          </p:nvPr>
        </p:nvSpPr>
        <p:spPr bwMode="auto">
          <a:xfrm>
            <a:off x="3861642" y="0"/>
            <a:ext cx="2956669" cy="498077"/>
          </a:xfrm>
          <a:prstGeom prst="rect">
            <a:avLst/>
          </a:prstGeom>
          <a:noFill/>
          <a:ln w="9525">
            <a:noFill/>
            <a:miter lim="800000"/>
          </a:ln>
        </p:spPr>
        <p:txBody>
          <a:bodyPr vert="horz" wrap="square" lIns="91561" tIns="45780" rIns="91561" bIns="45780" numCol="1" anchor="t" anchorCtr="0" compatLnSpc="1"/>
          <a:lstStyle>
            <a:lvl1pPr algn="r">
              <a:buFont typeface="Arial" panose="020B0604020202020204" pitchFamily="34" charset="0"/>
              <a:buNone/>
              <a:defRPr sz="1800">
                <a:latin typeface="Arial" panose="020B0604020202020204" pitchFamily="34" charset="0"/>
                <a:ea typeface="宋体" panose="02010600030101010101" pitchFamily="2" charset="-122"/>
              </a:defRPr>
            </a:lvl1pPr>
          </a:lstStyle>
          <a:p>
            <a:pPr>
              <a:defRPr/>
            </a:pPr>
            <a:fld id="{6BB8F06B-1A18-436F-BA42-C4C3871A9550}" type="datetime1">
              <a:rPr lang="zh-CN" altLang="en-US"/>
              <a:pPr>
                <a:defRPr/>
              </a:pPr>
              <a:t>2021/5/21</a:t>
            </a:fld>
            <a:endParaRPr lang="zh-CN" altLang="en-US" sz="1200"/>
          </a:p>
        </p:txBody>
      </p:sp>
      <p:sp>
        <p:nvSpPr>
          <p:cNvPr id="60420" name="幻灯片图像占位符 3"/>
          <p:cNvSpPr>
            <a:spLocks noGrp="1" noRot="1" noChangeAspect="1" noChangeArrowheads="1"/>
          </p:cNvSpPr>
          <p:nvPr>
            <p:ph type="sldImg" idx="2"/>
          </p:nvPr>
        </p:nvSpPr>
        <p:spPr bwMode="auto">
          <a:xfrm>
            <a:off x="431800" y="1241425"/>
            <a:ext cx="5956300" cy="3351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sp>
      <p:sp>
        <p:nvSpPr>
          <p:cNvPr id="60421" name="备注占位符 4"/>
          <p:cNvSpPr>
            <a:spLocks noGrp="1" noRot="1" noChangeAspect="1" noChangeArrowheads="1"/>
          </p:cNvSpPr>
          <p:nvPr/>
        </p:nvSpPr>
        <p:spPr bwMode="auto">
          <a:xfrm>
            <a:off x="682309" y="4779319"/>
            <a:ext cx="5455284" cy="3910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561" tIns="45780" rIns="91561" bIns="45780" anchor="ctr"/>
          <a:lstStyle/>
          <a:p>
            <a:pPr defTabSz="0">
              <a:spcBef>
                <a:spcPct val="30000"/>
              </a:spcBef>
              <a:buFontTx/>
              <a:buNone/>
            </a:pPr>
            <a:r>
              <a:rPr lang="zh-CN" altLang="en-US" sz="1200"/>
              <a:t>单击此处编辑母版文本样式</a:t>
            </a:r>
          </a:p>
          <a:p>
            <a:pPr defTabSz="0">
              <a:spcBef>
                <a:spcPct val="30000"/>
              </a:spcBef>
              <a:buFontTx/>
              <a:buNone/>
            </a:pPr>
            <a:r>
              <a:rPr lang="zh-CN" altLang="en-US" sz="1200"/>
              <a:t>第二级</a:t>
            </a:r>
          </a:p>
          <a:p>
            <a:pPr defTabSz="0">
              <a:spcBef>
                <a:spcPct val="30000"/>
              </a:spcBef>
              <a:buFontTx/>
              <a:buNone/>
            </a:pPr>
            <a:r>
              <a:rPr lang="zh-CN" altLang="en-US" sz="1200"/>
              <a:t>第三级</a:t>
            </a:r>
          </a:p>
          <a:p>
            <a:pPr defTabSz="0">
              <a:spcBef>
                <a:spcPct val="30000"/>
              </a:spcBef>
              <a:buFontTx/>
              <a:buNone/>
            </a:pPr>
            <a:r>
              <a:rPr lang="zh-CN" altLang="en-US" sz="1200"/>
              <a:t>第四级</a:t>
            </a:r>
          </a:p>
          <a:p>
            <a:pPr defTabSz="0">
              <a:spcBef>
                <a:spcPct val="30000"/>
              </a:spcBef>
              <a:buFontTx/>
              <a:buNone/>
            </a:pPr>
            <a:r>
              <a:rPr lang="zh-CN" altLang="en-US" sz="1200"/>
              <a:t>第五级</a:t>
            </a:r>
          </a:p>
        </p:txBody>
      </p:sp>
      <p:sp>
        <p:nvSpPr>
          <p:cNvPr id="2054" name="页脚占位符 5"/>
          <p:cNvSpPr>
            <a:spLocks noGrp="1" noChangeArrowheads="1"/>
          </p:cNvSpPr>
          <p:nvPr>
            <p:ph type="ftr" sz="quarter" idx="4"/>
          </p:nvPr>
        </p:nvSpPr>
        <p:spPr bwMode="auto">
          <a:xfrm>
            <a:off x="1" y="9433324"/>
            <a:ext cx="2956669" cy="498077"/>
          </a:xfrm>
          <a:prstGeom prst="rect">
            <a:avLst/>
          </a:prstGeom>
          <a:noFill/>
          <a:ln w="9525">
            <a:noFill/>
            <a:miter lim="800000"/>
          </a:ln>
        </p:spPr>
        <p:txBody>
          <a:bodyPr vert="horz" wrap="square" lIns="91561" tIns="45780" rIns="91561" bIns="45780" numCol="1" anchor="b" anchorCtr="0" compatLnSpc="1"/>
          <a:lstStyle>
            <a:lvl1pPr>
              <a:buFont typeface="Arial" panose="020B0604020202020204" pitchFamily="34" charset="0"/>
              <a:buNone/>
              <a:defRPr sz="1200">
                <a:latin typeface="Arial" panose="020B0604020202020204" pitchFamily="34" charset="0"/>
                <a:ea typeface="宋体" panose="02010600030101010101" pitchFamily="2" charset="-122"/>
              </a:defRPr>
            </a:lvl1pPr>
          </a:lstStyle>
          <a:p>
            <a:pPr>
              <a:defRPr/>
            </a:pPr>
            <a:endParaRPr lang="zh-CN" altLang="zh-CN"/>
          </a:p>
        </p:txBody>
      </p:sp>
      <p:sp>
        <p:nvSpPr>
          <p:cNvPr id="2055" name="灯片编号占位符 6"/>
          <p:cNvSpPr>
            <a:spLocks noGrp="1" noChangeArrowheads="1"/>
          </p:cNvSpPr>
          <p:nvPr>
            <p:ph type="sldNum" sz="quarter" idx="5"/>
          </p:nvPr>
        </p:nvSpPr>
        <p:spPr bwMode="auto">
          <a:xfrm>
            <a:off x="3861642" y="9433324"/>
            <a:ext cx="2956669" cy="498077"/>
          </a:xfrm>
          <a:prstGeom prst="rect">
            <a:avLst/>
          </a:prstGeom>
          <a:noFill/>
          <a:ln w="9525">
            <a:noFill/>
            <a:miter lim="800000"/>
          </a:ln>
        </p:spPr>
        <p:txBody>
          <a:bodyPr vert="horz" wrap="square" lIns="91561" tIns="45780" rIns="91561" bIns="45780" numCol="1" anchor="b" anchorCtr="0" compatLnSpc="1"/>
          <a:lstStyle>
            <a:lvl1pPr algn="r">
              <a:buFont typeface="Arial" panose="020B0604020202020204" pitchFamily="34" charset="0"/>
              <a:buNone/>
              <a:defRPr sz="1800">
                <a:latin typeface="Arial" panose="020B0604020202020204" pitchFamily="34" charset="0"/>
                <a:ea typeface="宋体" panose="02010600030101010101" pitchFamily="2" charset="-122"/>
              </a:defRPr>
            </a:lvl1pPr>
          </a:lstStyle>
          <a:p>
            <a:pPr>
              <a:defRPr/>
            </a:pPr>
            <a:fld id="{DFA5BEC0-F7DE-4253-829D-195D9325CE78}" type="slidenum">
              <a:rPr lang="zh-CN" altLang="en-US"/>
              <a:pPr>
                <a:defRPr/>
              </a:pPr>
              <a:t>‹#›</a:t>
            </a:fld>
            <a:endParaRPr lang="zh-CN" altLang="en-US" sz="1200"/>
          </a:p>
        </p:txBody>
      </p:sp>
    </p:spTree>
    <p:extLst>
      <p:ext uri="{BB962C8B-B14F-4D97-AF65-F5344CB8AC3E}">
        <p14:creationId xmlns="" xmlns:p14="http://schemas.microsoft.com/office/powerpoint/2010/main" val="298302184"/>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2310" y="4717455"/>
            <a:ext cx="5455284" cy="4468417"/>
          </a:xfrm>
          <a:prstGeom prst="rect">
            <a:avLst/>
          </a:prstGeom>
        </p:spPr>
        <p:txBody>
          <a:bodyPr lIns="91451" tIns="45725" rIns="91451" bIns="45725"/>
          <a:lstStyle/>
          <a:p>
            <a:endParaRPr lang="zh-CN" altLang="en-US"/>
          </a:p>
        </p:txBody>
      </p:sp>
      <p:sp>
        <p:nvSpPr>
          <p:cNvPr id="4" name="日期占位符 3"/>
          <p:cNvSpPr>
            <a:spLocks noGrp="1"/>
          </p:cNvSpPr>
          <p:nvPr>
            <p:ph type="dt" idx="10"/>
          </p:nvPr>
        </p:nvSpPr>
        <p:spPr/>
        <p:txBody>
          <a:bodyPr/>
          <a:lstStyle/>
          <a:p>
            <a:pPr>
              <a:defRPr/>
            </a:pPr>
            <a:fld id="{6BB8F06B-1A18-436F-BA42-C4C3871A9550}" type="datetime1">
              <a:rPr lang="zh-CN" altLang="en-US" smtClean="0"/>
              <a:pPr>
                <a:defRPr/>
              </a:pPr>
              <a:t>2021/5/21</a:t>
            </a:fld>
            <a:endParaRPr lang="zh-CN" altLang="en-US" sz="1200"/>
          </a:p>
        </p:txBody>
      </p:sp>
      <p:sp>
        <p:nvSpPr>
          <p:cNvPr id="5" name="灯片编号占位符 4"/>
          <p:cNvSpPr>
            <a:spLocks noGrp="1"/>
          </p:cNvSpPr>
          <p:nvPr>
            <p:ph type="sldNum" sz="quarter" idx="11"/>
          </p:nvPr>
        </p:nvSpPr>
        <p:spPr/>
        <p:txBody>
          <a:bodyPr/>
          <a:lstStyle/>
          <a:p>
            <a:pPr>
              <a:defRPr/>
            </a:pPr>
            <a:fld id="{DFA5BEC0-F7DE-4253-829D-195D9325CE78}" type="slidenum">
              <a:rPr lang="zh-CN" altLang="en-US" smtClean="0"/>
              <a:pPr>
                <a:defRPr/>
              </a:pPr>
              <a:t>4</a:t>
            </a:fld>
            <a:endParaRPr lang="zh-CN"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C7FD9C45-E07F-456B-AC32-74024F8E55C8}"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5" name="页脚占位符 4"/>
          <p:cNvSpPr>
            <a:spLocks noGrp="1"/>
          </p:cNvSpPr>
          <p:nvPr>
            <p:ph type="ftr" sz="quarter" idx="11"/>
          </p:nvPr>
        </p:nvSpPr>
        <p:spPr>
          <a:xfrm>
            <a:off x="8305800" y="6467475"/>
            <a:ext cx="3860800" cy="365125"/>
          </a:xfrm>
        </p:spPr>
        <p:txBody>
          <a:bodyPr/>
          <a:lstStyle>
            <a:lvl1pPr algn="r">
              <a:defRPr/>
            </a:lvl1pPr>
          </a:lstStyle>
          <a:p>
            <a:pP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国家开发银行扶贫金融事业部区域开发局</a:t>
            </a: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a:xfrm>
            <a:off x="9347200" y="0"/>
            <a:ext cx="2844800" cy="365125"/>
          </a:xfrm>
        </p:spPr>
        <p:txBody>
          <a:bodyPr/>
          <a:lstStyle>
            <a:lvl1pPr>
              <a:defRPr/>
            </a:lvl1pPr>
          </a:lstStyle>
          <a:p>
            <a:pPr>
              <a:defRPr/>
            </a:pPr>
            <a:fld id="{50A7D6EC-BC01-493E-9D1E-6C7A7B16C25B}"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E69118A2-BF16-4BC8-B9C9-391B08D4B098}"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5" name="页脚占位符 4"/>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6" name="灯片编号占位符 5"/>
          <p:cNvSpPr>
            <a:spLocks noGrp="1"/>
          </p:cNvSpPr>
          <p:nvPr>
            <p:ph type="sldNum" sz="quarter" idx="12"/>
          </p:nvPr>
        </p:nvSpPr>
        <p:spPr/>
        <p:txBody>
          <a:bodyPr/>
          <a:lstStyle>
            <a:lvl1pPr>
              <a:defRPr/>
            </a:lvl1pPr>
          </a:lstStyle>
          <a:p>
            <a:pPr>
              <a:defRPr/>
            </a:pPr>
            <a:fld id="{B1028778-5AE1-4D2D-8FD7-5D57084B7359}"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772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2FF6732A-91DE-4F8B-A53D-00597851C100}"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5" name="页脚占位符 4"/>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6" name="灯片编号占位符 5"/>
          <p:cNvSpPr>
            <a:spLocks noGrp="1"/>
          </p:cNvSpPr>
          <p:nvPr>
            <p:ph type="sldNum" sz="quarter" idx="12"/>
          </p:nvPr>
        </p:nvSpPr>
        <p:spPr/>
        <p:txBody>
          <a:bodyPr/>
          <a:lstStyle>
            <a:lvl1pPr>
              <a:defRPr/>
            </a:lvl1pPr>
          </a:lstStyle>
          <a:p>
            <a:pPr>
              <a:defRPr/>
            </a:pPr>
            <a:fld id="{7719FDD2-84FB-4974-833F-5290B24C9FBC}"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A139AA8-852B-4FEE-8B11-AC2FC87E8C98}"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5" name="页脚占位符 4"/>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6" name="灯片编号占位符 5"/>
          <p:cNvSpPr>
            <a:spLocks noGrp="1"/>
          </p:cNvSpPr>
          <p:nvPr>
            <p:ph type="sldNum" sz="quarter" idx="12"/>
          </p:nvPr>
        </p:nvSpPr>
        <p:spPr/>
        <p:txBody>
          <a:bodyPr/>
          <a:lstStyle>
            <a:lvl1pPr>
              <a:defRPr/>
            </a:lvl1pPr>
          </a:lstStyle>
          <a:p>
            <a:pPr>
              <a:defRPr/>
            </a:pPr>
            <a:fld id="{89B81B9C-2280-4ACF-9D94-D9448D9DEDF2}"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86F1164-451A-44D9-B9CE-459965FC2A44}"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5" name="页脚占位符 4"/>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6" name="灯片编号占位符 5"/>
          <p:cNvSpPr>
            <a:spLocks noGrp="1"/>
          </p:cNvSpPr>
          <p:nvPr>
            <p:ph type="sldNum" sz="quarter" idx="12"/>
          </p:nvPr>
        </p:nvSpPr>
        <p:spPr/>
        <p:txBody>
          <a:bodyPr/>
          <a:lstStyle>
            <a:lvl1pPr>
              <a:defRPr/>
            </a:lvl1pPr>
          </a:lstStyle>
          <a:p>
            <a:pPr>
              <a:defRPr/>
            </a:pPr>
            <a:fld id="{BE50F8EE-A30B-4149-B622-D49E9511534E}"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871206F4-7FDA-4A31-B5A4-8FA2EFDE3350}"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6" name="页脚占位符 5"/>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7" name="灯片编号占位符 6"/>
          <p:cNvSpPr>
            <a:spLocks noGrp="1"/>
          </p:cNvSpPr>
          <p:nvPr>
            <p:ph type="sldNum" sz="quarter" idx="12"/>
          </p:nvPr>
        </p:nvSpPr>
        <p:spPr/>
        <p:txBody>
          <a:bodyPr/>
          <a:lstStyle>
            <a:lvl1pPr>
              <a:defRPr/>
            </a:lvl1pPr>
          </a:lstStyle>
          <a:p>
            <a:pPr>
              <a:defRPr/>
            </a:pPr>
            <a:fld id="{DC4D6F8A-AA12-4041-A8D1-CB721295B59F}"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424663AC-E8BD-4802-89AF-7DFB66227658}"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8" name="页脚占位符 7"/>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9" name="灯片编号占位符 8"/>
          <p:cNvSpPr>
            <a:spLocks noGrp="1"/>
          </p:cNvSpPr>
          <p:nvPr>
            <p:ph type="sldNum" sz="quarter" idx="12"/>
          </p:nvPr>
        </p:nvSpPr>
        <p:spPr/>
        <p:txBody>
          <a:bodyPr/>
          <a:lstStyle>
            <a:lvl1pPr>
              <a:defRPr/>
            </a:lvl1pPr>
          </a:lstStyle>
          <a:p>
            <a:pPr>
              <a:defRPr/>
            </a:pPr>
            <a:fld id="{72D09CB5-1FC2-4A47-8619-8E90D0022670}"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FE5A87B2-384F-4CC3-A0F3-67AF6592D6B5}"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4" name="页脚占位符 3"/>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5" name="灯片编号占位符 4"/>
          <p:cNvSpPr>
            <a:spLocks noGrp="1"/>
          </p:cNvSpPr>
          <p:nvPr>
            <p:ph type="sldNum" sz="quarter" idx="12"/>
          </p:nvPr>
        </p:nvSpPr>
        <p:spPr/>
        <p:txBody>
          <a:bodyPr/>
          <a:lstStyle>
            <a:lvl1pPr>
              <a:defRPr/>
            </a:lvl1pPr>
          </a:lstStyle>
          <a:p>
            <a:pPr>
              <a:defRPr/>
            </a:pPr>
            <a:fld id="{43CAD708-C45D-4701-928D-9C24D08E0282}"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FD589278-33D6-4154-BEFF-FC750F5FF9F6}"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3" name="页脚占位符 2"/>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4" name="灯片编号占位符 3"/>
          <p:cNvSpPr>
            <a:spLocks noGrp="1"/>
          </p:cNvSpPr>
          <p:nvPr>
            <p:ph type="sldNum" sz="quarter" idx="12"/>
          </p:nvPr>
        </p:nvSpPr>
        <p:spPr/>
        <p:txBody>
          <a:bodyPr/>
          <a:lstStyle>
            <a:lvl1pPr>
              <a:defRPr/>
            </a:lvl1pPr>
          </a:lstStyle>
          <a:p>
            <a:pPr>
              <a:defRPr/>
            </a:pPr>
            <a:fld id="{AE9963C8-DBCF-48F5-8345-9C615D1EED01}"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BA6A7179-E4AE-495D-8F6C-B38DD0F0121F}"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6" name="页脚占位符 5"/>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7" name="灯片编号占位符 6"/>
          <p:cNvSpPr>
            <a:spLocks noGrp="1"/>
          </p:cNvSpPr>
          <p:nvPr>
            <p:ph type="sldNum" sz="quarter" idx="12"/>
          </p:nvPr>
        </p:nvSpPr>
        <p:spPr/>
        <p:txBody>
          <a:bodyPr/>
          <a:lstStyle>
            <a:lvl1pPr>
              <a:defRPr/>
            </a:lvl1pPr>
          </a:lstStyle>
          <a:p>
            <a:pPr>
              <a:defRPr/>
            </a:pPr>
            <a:fld id="{0256C221-D3F6-49C6-9EE4-FBC646BA00D7}"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Calibri" panose="020F0502020204030204" pitchFamily="34" charset="0"/>
            </a:endParaRPr>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47D1612D-1879-47BD-9C72-C6923AC586BE}"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6" name="页脚占位符 5"/>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7" name="灯片编号占位符 6"/>
          <p:cNvSpPr>
            <a:spLocks noGrp="1"/>
          </p:cNvSpPr>
          <p:nvPr>
            <p:ph type="sldNum" sz="quarter" idx="12"/>
          </p:nvPr>
        </p:nvSpPr>
        <p:spPr/>
        <p:txBody>
          <a:bodyPr/>
          <a:lstStyle>
            <a:lvl1pPr>
              <a:defRPr/>
            </a:lvl1pPr>
          </a:lstStyle>
          <a:p>
            <a:pPr>
              <a:defRPr/>
            </a:pPr>
            <a:fld id="{7A39D0D3-CC05-4D25-9AAF-8F72377ED6BE}"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sym typeface="Calibri" panose="020F0502020204030204" pitchFamily="34" charset="0"/>
              </a:rPr>
              <a:t>单击此处编辑母版标题样式</a:t>
            </a:r>
          </a:p>
        </p:txBody>
      </p:sp>
      <p:sp>
        <p:nvSpPr>
          <p:cNvPr id="1027" name="文本占位符 2"/>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sym typeface="Calibri" panose="020F0502020204030204" pitchFamily="34" charset="0"/>
              </a:rPr>
              <a:t>单击此处编辑母版文本样式</a:t>
            </a:r>
          </a:p>
          <a:p>
            <a:pPr lvl="1"/>
            <a:r>
              <a:rPr lang="zh-CN" altLang="en-US" smtClean="0">
                <a:sym typeface="Calibri" panose="020F0502020204030204" pitchFamily="34" charset="0"/>
              </a:rPr>
              <a:t>第二级</a:t>
            </a:r>
          </a:p>
          <a:p>
            <a:pPr lvl="2"/>
            <a:r>
              <a:rPr lang="zh-CN" altLang="en-US" smtClean="0">
                <a:sym typeface="Calibri" panose="020F0502020204030204" pitchFamily="34" charset="0"/>
              </a:rPr>
              <a:t>第三级</a:t>
            </a:r>
          </a:p>
          <a:p>
            <a:pPr lvl="3"/>
            <a:r>
              <a:rPr lang="zh-CN" altLang="en-US" smtClean="0">
                <a:sym typeface="Calibri" panose="020F0502020204030204" pitchFamily="34" charset="0"/>
              </a:rPr>
              <a:t>第四级</a:t>
            </a:r>
          </a:p>
          <a:p>
            <a:pPr lvl="4"/>
            <a:r>
              <a:rPr lang="zh-CN" altLang="en-US" smtClean="0">
                <a:sym typeface="Calibri" panose="020F0502020204030204" pitchFamily="34" charset="0"/>
              </a:rPr>
              <a:t>第五级</a:t>
            </a:r>
          </a:p>
        </p:txBody>
      </p:sp>
      <p:sp>
        <p:nvSpPr>
          <p:cNvPr id="1028" name="日期占位符 3"/>
          <p:cNvSpPr>
            <a:spLocks noGrp="1" noChangeArrowheads="1"/>
          </p:cNvSpPr>
          <p:nvPr>
            <p:ph type="dt" sz="half" idx="2"/>
          </p:nvPr>
        </p:nvSpPr>
        <p:spPr bwMode="auto">
          <a:xfrm>
            <a:off x="609600" y="6356350"/>
            <a:ext cx="2844800" cy="365125"/>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mn-lt"/>
                <a:ea typeface="MS PGothic" panose="020B0600070205080204" pitchFamily="34" charset="-128"/>
                <a:sym typeface="Calibri" panose="020F0502020204030204" pitchFamily="34" charset="0"/>
              </a:defRPr>
            </a:lvl1pPr>
          </a:lstStyle>
          <a:p>
            <a:pPr>
              <a:defRPr/>
            </a:pPr>
            <a:fld id="{023AAF00-FC55-4832-96E2-7461522B47EA}" type="datetime1">
              <a:rPr lang="zh-CN" altLang="en-US" smtClean="0"/>
              <a:pPr>
                <a:defRPr/>
              </a:pPr>
              <a:t>2021/5/21</a:t>
            </a:fld>
            <a:endParaRPr lang="zh-CN" altLang="en-US"/>
          </a:p>
        </p:txBody>
      </p:sp>
      <p:sp>
        <p:nvSpPr>
          <p:cNvPr id="1029" name="页脚占位符 4"/>
          <p:cNvSpPr>
            <a:spLocks noGrp="1" noChangeArrowheads="1"/>
          </p:cNvSpPr>
          <p:nvPr>
            <p:ph type="ftr" sz="quarter" idx="3"/>
          </p:nvPr>
        </p:nvSpPr>
        <p:spPr bwMode="auto">
          <a:xfrm>
            <a:off x="4165600" y="6356350"/>
            <a:ext cx="3860800" cy="365125"/>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mn-lt"/>
                <a:ea typeface="MS PGothic" panose="020B0600070205080204" pitchFamily="34" charset="-128"/>
                <a:sym typeface="Calibri" panose="020F0502020204030204" pitchFamily="34" charset="0"/>
              </a:defRPr>
            </a:lvl1pPr>
          </a:lstStyle>
          <a:p>
            <a:pPr>
              <a:defRPr/>
            </a:pPr>
            <a:r>
              <a:rPr lang="en-US" altLang="zh-CN" smtClean="0"/>
              <a:t>©</a:t>
            </a:r>
            <a:r>
              <a:rPr lang="zh-CN" altLang="en-US" smtClean="0"/>
              <a:t>国家开发银行扶贫金融事业部区域开发局</a:t>
            </a:r>
            <a:endParaRPr lang="zh-CN" altLang="zh-CN"/>
          </a:p>
        </p:txBody>
      </p:sp>
      <p:sp>
        <p:nvSpPr>
          <p:cNvPr id="1030" name="灯片编号占位符 5"/>
          <p:cNvSpPr>
            <a:spLocks noGrp="1" noChangeArrowheads="1"/>
          </p:cNvSpPr>
          <p:nvPr>
            <p:ph type="sldNum" sz="quarter" idx="4"/>
          </p:nvPr>
        </p:nvSpPr>
        <p:spPr bwMode="auto">
          <a:xfrm>
            <a:off x="9347200" y="0"/>
            <a:ext cx="2844800" cy="365125"/>
          </a:xfrm>
          <a:prstGeom prst="rect">
            <a:avLst/>
          </a:prstGeom>
          <a:noFill/>
          <a:ln w="9525">
            <a:noFill/>
            <a:miter lim="800000"/>
          </a:ln>
        </p:spPr>
        <p:txBody>
          <a:bodyPr vert="horz" wrap="square" lIns="91440" tIns="45720" rIns="91440" bIns="45720" numCol="1" anchor="ctr" anchorCtr="0" compatLnSpc="1"/>
          <a:lstStyle>
            <a:lvl1pPr algn="r">
              <a:buFont typeface="Arial" panose="020B0604020202020204" pitchFamily="34" charset="0"/>
              <a:buNone/>
              <a:defRPr sz="1200">
                <a:solidFill>
                  <a:srgbClr val="898989"/>
                </a:solidFill>
                <a:latin typeface="+mn-lt"/>
                <a:ea typeface="MS PGothic" panose="020B0600070205080204" pitchFamily="34" charset="-128"/>
                <a:sym typeface="Calibri" panose="020F0502020204030204" pitchFamily="34" charset="0"/>
              </a:defRPr>
            </a:lvl1pPr>
          </a:lstStyle>
          <a:p>
            <a:pPr>
              <a:defRPr/>
            </a:pPr>
            <a:fld id="{5312BFB7-09C7-4F1E-970B-A19E6BC6DD40}"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iming>
    <p:tnLst>
      <p:par>
        <p:cTn id="1" dur="indefinite" restart="never" nodeType="tmRoot"/>
      </p:par>
    </p:tnLst>
  </p:timing>
  <p:hf hdr="0" dt="0"/>
  <p:txStyles>
    <p:titleStyle>
      <a:lvl1pPr algn="ctr" rtl="0" eaLnBrk="0" fontAlgn="base" hangingPunct="0">
        <a:spcBef>
          <a:spcPct val="0"/>
        </a:spcBef>
        <a:spcAft>
          <a:spcPct val="0"/>
        </a:spcAft>
        <a:defRPr sz="4400">
          <a:solidFill>
            <a:schemeClr val="tx1"/>
          </a:solidFill>
          <a:latin typeface="+mj-lt"/>
          <a:ea typeface="+mj-ea"/>
          <a:cs typeface="+mj-cs"/>
          <a:sym typeface="Calibri" panose="020F0502020204030204" pitchFamily="34" charset="0"/>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defTabSz="0"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pitchFamily="34" charset="0"/>
        </a:defRPr>
      </a:lvl1pPr>
      <a:lvl2pPr marL="742950" indent="-285750" algn="l" defTabSz="0"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pitchFamily="34" charset="0"/>
        </a:defRPr>
      </a:lvl2pPr>
      <a:lvl3pPr marL="1143000" indent="-228600" algn="l" defTabSz="0"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pitchFamily="34" charset="0"/>
        </a:defRPr>
      </a:lvl3pPr>
      <a:lvl4pPr marL="1600200" indent="-228600" algn="l" defTabSz="0"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4pPr>
      <a:lvl5pPr marL="2057400" indent="-228600" algn="l" defTabSz="0"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5pPr>
      <a:lvl6pPr marL="2514600" indent="-228600" algn="l" defTabSz="0"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6pPr>
      <a:lvl7pPr marL="2971800" indent="-228600" algn="l" defTabSz="0"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7pPr>
      <a:lvl8pPr marL="3429000" indent="-228600" algn="l" defTabSz="0"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8pPr>
      <a:lvl9pPr marL="3886200" indent="-228600" algn="l" defTabSz="0"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62039" y="1019175"/>
            <a:ext cx="0"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42586" y="1119980"/>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6838" y="1446212"/>
            <a:ext cx="1442387"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019175"/>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正常还款</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1</a:t>
            </a:fld>
            <a:endParaRPr lang="zh-CN" altLang="en-US" sz="1800">
              <a:solidFill>
                <a:schemeClr val="tx1"/>
              </a:solidFill>
              <a:latin typeface="Arial" panose="020B0604020202020204" pitchFamily="34" charset="0"/>
              <a:ea typeface="+mn-ea"/>
            </a:endParaRPr>
          </a:p>
        </p:txBody>
      </p:sp>
      <p:sp>
        <p:nvSpPr>
          <p:cNvPr id="52" name="文本框 30"/>
          <p:cNvSpPr>
            <a:spLocks noChangeArrowheads="1"/>
          </p:cNvSpPr>
          <p:nvPr/>
        </p:nvSpPr>
        <p:spPr bwMode="auto">
          <a:xfrm>
            <a:off x="1368426" y="4659068"/>
            <a:ext cx="4851273" cy="16312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支付宝会在还款日前</a:t>
            </a:r>
            <a:r>
              <a:rPr lang="en-US" altLang="zh-CN" sz="2000" dirty="0">
                <a:latin typeface="微软雅黑" panose="020B0503020204020204" charset="-122"/>
                <a:ea typeface="微软雅黑" panose="020B0503020204020204" charset="-122"/>
                <a:sym typeface="Calibri" panose="020F0502020204030204" pitchFamily="34" charset="0"/>
              </a:rPr>
              <a:t>5</a:t>
            </a:r>
            <a:r>
              <a:rPr lang="zh-CN" altLang="en-US" sz="2000" dirty="0">
                <a:latin typeface="微软雅黑" panose="020B0503020204020204" charset="-122"/>
                <a:ea typeface="微软雅黑" panose="020B0503020204020204" charset="-122"/>
                <a:sym typeface="Calibri" panose="020F0502020204030204" pitchFamily="34" charset="0"/>
              </a:rPr>
              <a:t>天</a:t>
            </a:r>
            <a:r>
              <a:rPr lang="zh-CN" altLang="en-US" sz="2000" dirty="0" smtClean="0">
                <a:latin typeface="微软雅黑" panose="020B0503020204020204" charset="-122"/>
                <a:ea typeface="微软雅黑" panose="020B0503020204020204" charset="-122"/>
                <a:sym typeface="Calibri" panose="020F0502020204030204" pitchFamily="34" charset="0"/>
              </a:rPr>
              <a:t>向您的</a:t>
            </a:r>
            <a:r>
              <a:rPr lang="zh-CN" altLang="en-US" sz="2000" dirty="0">
                <a:latin typeface="微软雅黑" panose="020B0503020204020204" charset="-122"/>
                <a:ea typeface="微软雅黑" panose="020B0503020204020204" charset="-122"/>
                <a:sym typeface="Calibri" panose="020F0502020204030204" pitchFamily="34" charset="0"/>
              </a:rPr>
              <a:t>手机发送还款提示短信</a:t>
            </a:r>
            <a:r>
              <a:rPr lang="zh-CN" altLang="en-US" sz="2000" dirty="0" smtClean="0">
                <a:latin typeface="微软雅黑" panose="020B0503020204020204" charset="-122"/>
                <a:ea typeface="微软雅黑" panose="020B0503020204020204" charset="-122"/>
                <a:sym typeface="Calibri" panose="020F0502020204030204" pitchFamily="34" charset="0"/>
              </a:rPr>
              <a:t>，请</a:t>
            </a:r>
            <a:r>
              <a:rPr lang="zh-CN" altLang="en-US" sz="2000" dirty="0">
                <a:latin typeface="微软雅黑" panose="020B0503020204020204" charset="-122"/>
                <a:ea typeface="微软雅黑" panose="020B0503020204020204" charset="-122"/>
                <a:sym typeface="Calibri" panose="020F0502020204030204" pitchFamily="34" charset="0"/>
              </a:rPr>
              <a:t>务必及时登录学生在线服务系统变更自己的手机号码</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生源</a:t>
            </a:r>
            <a:r>
              <a:rPr lang="zh-CN" altLang="en-US" sz="2000" dirty="0" smtClean="0">
                <a:latin typeface="微软雅黑" panose="020B0503020204020204" charset="-122"/>
                <a:ea typeface="微软雅黑" panose="020B0503020204020204" charset="-122"/>
                <a:sym typeface="Calibri" panose="020F0502020204030204" pitchFamily="34" charset="0"/>
              </a:rPr>
              <a:t>地助</a:t>
            </a:r>
            <a:r>
              <a:rPr lang="zh-CN" altLang="en-US" sz="2000" dirty="0">
                <a:latin typeface="微软雅黑" panose="020B0503020204020204" charset="-122"/>
                <a:ea typeface="微软雅黑" panose="020B0503020204020204" charset="-122"/>
                <a:sym typeface="Calibri" panose="020F0502020204030204" pitchFamily="34" charset="0"/>
              </a:rPr>
              <a:t>学贷款推荐使用支付宝作为还款</a:t>
            </a:r>
            <a:r>
              <a:rPr lang="zh-CN" altLang="en-US" sz="2000" dirty="0" smtClean="0">
                <a:latin typeface="微软雅黑" panose="020B0503020204020204" charset="-122"/>
                <a:ea typeface="微软雅黑" panose="020B0503020204020204" charset="-122"/>
                <a:sym typeface="Calibri" panose="020F0502020204030204" pitchFamily="34" charset="0"/>
              </a:rPr>
              <a:t>方式。</a:t>
            </a:r>
            <a:endParaRPr lang="en-US" altLang="zh-CN" sz="2000" dirty="0" smtClean="0">
              <a:latin typeface="微软雅黑" panose="020B0503020204020204" charset="-122"/>
              <a:ea typeface="微软雅黑" panose="020B0503020204020204" charset="-122"/>
              <a:sym typeface="Calibri" panose="020F0502020204030204" pitchFamily="34" charset="0"/>
            </a:endParaRPr>
          </a:p>
        </p:txBody>
      </p:sp>
      <p:sp>
        <p:nvSpPr>
          <p:cNvPr id="53" name="文本框 30"/>
          <p:cNvSpPr>
            <a:spLocks noChangeArrowheads="1"/>
          </p:cNvSpPr>
          <p:nvPr/>
        </p:nvSpPr>
        <p:spPr bwMode="auto">
          <a:xfrm>
            <a:off x="1514010" y="1996352"/>
            <a:ext cx="10677990"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zh-CN" sz="2000" dirty="0" smtClean="0">
                <a:latin typeface="微软雅黑" panose="020B0503020204020204" charset="-122"/>
                <a:ea typeface="微软雅黑" panose="020B0503020204020204" charset="-122"/>
                <a:sym typeface="Calibri" panose="020F0502020204030204" pitchFamily="34" charset="0"/>
              </a:rPr>
              <a:t>1. 11</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1</a:t>
            </a:r>
            <a:r>
              <a:rPr lang="zh-CN" altLang="en-US" sz="2000" dirty="0">
                <a:latin typeface="微软雅黑" panose="020B0503020204020204" charset="-122"/>
                <a:ea typeface="微软雅黑" panose="020B0503020204020204" charset="-122"/>
                <a:sym typeface="Calibri" panose="020F0502020204030204" pitchFamily="34" charset="0"/>
              </a:rPr>
              <a:t>日（最后一年为</a:t>
            </a:r>
            <a:r>
              <a:rPr lang="en-US" altLang="zh-CN" sz="2000" dirty="0">
                <a:latin typeface="微软雅黑" panose="020B0503020204020204" charset="-122"/>
                <a:ea typeface="微软雅黑" panose="020B0503020204020204" charset="-122"/>
                <a:sym typeface="Calibri" panose="020F0502020204030204" pitchFamily="34" charset="0"/>
              </a:rPr>
              <a:t>9</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1</a:t>
            </a:r>
            <a:r>
              <a:rPr lang="zh-CN" altLang="en-US" sz="2000" dirty="0">
                <a:latin typeface="微软雅黑" panose="020B0503020204020204" charset="-122"/>
                <a:ea typeface="微软雅黑" panose="020B0503020204020204" charset="-122"/>
                <a:sym typeface="Calibri" panose="020F0502020204030204" pitchFamily="34" charset="0"/>
              </a:rPr>
              <a:t>日以后）以后，登录学生在线</a:t>
            </a:r>
            <a:r>
              <a:rPr lang="zh-CN" altLang="en-US" sz="2000" dirty="0" smtClean="0">
                <a:latin typeface="微软雅黑" panose="020B0503020204020204" charset="-122"/>
                <a:ea typeface="微软雅黑" panose="020B0503020204020204" charset="-122"/>
                <a:sym typeface="Calibri" panose="020F0502020204030204" pitchFamily="34" charset="0"/>
              </a:rPr>
              <a:t>服务系统（</a:t>
            </a:r>
            <a:r>
              <a:rPr lang="en-US" altLang="zh-CN" sz="2000" dirty="0" smtClean="0">
                <a:latin typeface="微软雅黑" panose="020B0503020204020204" charset="-122"/>
                <a:ea typeface="微软雅黑" panose="020B0503020204020204" charset="-122"/>
                <a:sym typeface="Calibri" panose="020F0502020204030204" pitchFamily="34" charset="0"/>
              </a:rPr>
              <a:t>www.csls.cdb.com.cn</a:t>
            </a:r>
            <a:r>
              <a:rPr lang="zh-CN" altLang="en-US" sz="2000" dirty="0" smtClean="0">
                <a:latin typeface="微软雅黑" panose="020B0503020204020204" charset="-122"/>
                <a:ea typeface="微软雅黑" panose="020B0503020204020204" charset="-122"/>
                <a:sym typeface="Calibri" panose="020F0502020204030204" pitchFamily="34" charset="0"/>
              </a:rPr>
              <a:t>），查询当期还款额度。系统用户名为借款学生身份证号，如果密码遗忘可拨打</a:t>
            </a:r>
            <a:r>
              <a:rPr lang="en-US" altLang="zh-CN" sz="2000" dirty="0" smtClean="0">
                <a:latin typeface="微软雅黑" panose="020B0503020204020204" charset="-122"/>
                <a:ea typeface="微软雅黑" panose="020B0503020204020204" charset="-122"/>
                <a:sym typeface="Calibri" panose="020F0502020204030204" pitchFamily="34" charset="0"/>
              </a:rPr>
              <a:t>95593</a:t>
            </a:r>
            <a:r>
              <a:rPr lang="zh-CN" altLang="en-US" sz="2000" dirty="0" smtClean="0">
                <a:latin typeface="微软雅黑" panose="020B0503020204020204" charset="-122"/>
                <a:ea typeface="微软雅黑" panose="020B0503020204020204" charset="-122"/>
                <a:sym typeface="Calibri" panose="020F0502020204030204" pitchFamily="34" charset="0"/>
              </a:rPr>
              <a:t>重置。</a:t>
            </a:r>
            <a:endParaRPr lang="en-US" altLang="zh-CN" sz="2000" dirty="0">
              <a:latin typeface="微软雅黑" panose="020B0503020204020204" charset="-122"/>
              <a:ea typeface="微软雅黑" panose="020B0503020204020204" charset="-122"/>
              <a:sym typeface="Calibri" panose="020F0502020204030204" pitchFamily="34" charset="0"/>
            </a:endParaRPr>
          </a:p>
          <a:p>
            <a:r>
              <a:rPr lang="en-US" altLang="zh-CN" sz="2000" dirty="0" smtClean="0">
                <a:latin typeface="微软雅黑" panose="020B0503020204020204" charset="-122"/>
                <a:ea typeface="微软雅黑" panose="020B0503020204020204" charset="-122"/>
                <a:sym typeface="Calibri" panose="020F0502020204030204" pitchFamily="34" charset="0"/>
              </a:rPr>
              <a:t>2. </a:t>
            </a:r>
            <a:r>
              <a:rPr lang="zh-CN" altLang="en-US" sz="2000" dirty="0" smtClean="0">
                <a:latin typeface="微软雅黑" panose="020B0503020204020204" charset="-122"/>
                <a:ea typeface="微软雅黑" panose="020B0503020204020204" charset="-122"/>
                <a:sym typeface="Calibri" panose="020F0502020204030204" pitchFamily="34" charset="0"/>
              </a:rPr>
              <a:t>在</a:t>
            </a:r>
            <a:r>
              <a:rPr lang="en-US" altLang="zh-CN" sz="2000" dirty="0">
                <a:latin typeface="微软雅黑" panose="020B0503020204020204" charset="-122"/>
                <a:ea typeface="微软雅黑" panose="020B0503020204020204" charset="-122"/>
                <a:sym typeface="Calibri" panose="020F0502020204030204" pitchFamily="34" charset="0"/>
              </a:rPr>
              <a:t>11</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1</a:t>
            </a:r>
            <a:r>
              <a:rPr lang="zh-CN" altLang="en-US" sz="2000" dirty="0">
                <a:latin typeface="微软雅黑" panose="020B0503020204020204" charset="-122"/>
                <a:ea typeface="微软雅黑" panose="020B0503020204020204" charset="-122"/>
                <a:sym typeface="Calibri" panose="020F0502020204030204" pitchFamily="34" charset="0"/>
              </a:rPr>
              <a:t>日至</a:t>
            </a:r>
            <a:r>
              <a:rPr lang="en-US" altLang="zh-CN" sz="2000" dirty="0">
                <a:latin typeface="微软雅黑" panose="020B0503020204020204" charset="-122"/>
                <a:ea typeface="微软雅黑" panose="020B0503020204020204" charset="-122"/>
                <a:sym typeface="Calibri" panose="020F0502020204030204" pitchFamily="34" charset="0"/>
              </a:rPr>
              <a:t>12</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20</a:t>
            </a:r>
            <a:r>
              <a:rPr lang="zh-CN" altLang="en-US" sz="2000" dirty="0">
                <a:latin typeface="微软雅黑" panose="020B0503020204020204" charset="-122"/>
                <a:ea typeface="微软雅黑" panose="020B0503020204020204" charset="-122"/>
                <a:sym typeface="Calibri" panose="020F0502020204030204" pitchFamily="34" charset="0"/>
              </a:rPr>
              <a:t>日之间（最后一年为</a:t>
            </a:r>
            <a:r>
              <a:rPr lang="en-US" altLang="zh-CN" sz="2000" dirty="0">
                <a:latin typeface="微软雅黑" panose="020B0503020204020204" charset="-122"/>
                <a:ea typeface="微软雅黑" panose="020B0503020204020204" charset="-122"/>
                <a:sym typeface="Calibri" panose="020F0502020204030204" pitchFamily="34" charset="0"/>
              </a:rPr>
              <a:t>9</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1</a:t>
            </a:r>
            <a:r>
              <a:rPr lang="zh-CN" altLang="en-US" sz="2000" dirty="0" smtClean="0">
                <a:latin typeface="微软雅黑" panose="020B0503020204020204" charset="-122"/>
                <a:ea typeface="微软雅黑" panose="020B0503020204020204" charset="-122"/>
                <a:sym typeface="Calibri" panose="020F0502020204030204" pitchFamily="34" charset="0"/>
              </a:rPr>
              <a:t>日至</a:t>
            </a:r>
            <a:r>
              <a:rPr lang="en-US" altLang="zh-CN" sz="2000" dirty="0" smtClean="0">
                <a:latin typeface="微软雅黑" panose="020B0503020204020204" charset="-122"/>
                <a:ea typeface="微软雅黑" panose="020B0503020204020204" charset="-122"/>
                <a:sym typeface="Calibri" panose="020F0502020204030204" pitchFamily="34" charset="0"/>
              </a:rPr>
              <a:t>9</a:t>
            </a:r>
            <a:r>
              <a:rPr lang="zh-CN" altLang="en-US" sz="2000" dirty="0" smtClean="0">
                <a:latin typeface="微软雅黑" panose="020B0503020204020204" charset="-122"/>
                <a:ea typeface="微软雅黑" panose="020B0503020204020204" charset="-122"/>
                <a:sym typeface="Calibri" panose="020F0502020204030204" pitchFamily="34" charset="0"/>
              </a:rPr>
              <a:t>月</a:t>
            </a:r>
            <a:r>
              <a:rPr lang="en-US" altLang="zh-CN" sz="2000" dirty="0" smtClean="0">
                <a:latin typeface="微软雅黑" panose="020B0503020204020204" charset="-122"/>
                <a:ea typeface="微软雅黑" panose="020B0503020204020204" charset="-122"/>
                <a:sym typeface="Calibri" panose="020F0502020204030204" pitchFamily="34" charset="0"/>
              </a:rPr>
              <a:t>20</a:t>
            </a:r>
            <a:r>
              <a:rPr lang="zh-CN" altLang="en-US" sz="2000" dirty="0" smtClean="0">
                <a:latin typeface="微软雅黑" panose="020B0503020204020204" charset="-122"/>
                <a:ea typeface="微软雅黑" panose="020B0503020204020204" charset="-122"/>
                <a:sym typeface="Calibri" panose="020F0502020204030204" pitchFamily="34" charset="0"/>
              </a:rPr>
              <a:t>日之间），通过以下方式还款：①在指定支付宝账户</a:t>
            </a:r>
            <a:r>
              <a:rPr lang="zh-CN" altLang="en-US" sz="2000" dirty="0">
                <a:latin typeface="微软雅黑" panose="020B0503020204020204" charset="-122"/>
                <a:ea typeface="微软雅黑" panose="020B0503020204020204" charset="-122"/>
                <a:sym typeface="Calibri" panose="020F0502020204030204" pitchFamily="34" charset="0"/>
              </a:rPr>
              <a:t>内充值还</a:t>
            </a:r>
            <a:r>
              <a:rPr lang="zh-CN" altLang="en-US" sz="2000" dirty="0" smtClean="0">
                <a:latin typeface="微软雅黑" panose="020B0503020204020204" charset="-122"/>
                <a:ea typeface="微软雅黑" panose="020B0503020204020204" charset="-122"/>
                <a:sym typeface="Calibri" panose="020F0502020204030204" pitchFamily="34" charset="0"/>
              </a:rPr>
              <a:t>款；②登录支付宝网页，使用“</a:t>
            </a:r>
            <a:r>
              <a:rPr lang="zh-CN" altLang="en-US" sz="2000" dirty="0">
                <a:latin typeface="微软雅黑" panose="020B0503020204020204" charset="-122"/>
                <a:ea typeface="微软雅黑" panose="020B0503020204020204" charset="-122"/>
                <a:sym typeface="Calibri" panose="020F0502020204030204" pitchFamily="34" charset="0"/>
              </a:rPr>
              <a:t>助学贷款还款”功能还</a:t>
            </a:r>
            <a:r>
              <a:rPr lang="zh-CN" altLang="en-US" sz="2000" dirty="0" smtClean="0">
                <a:latin typeface="微软雅黑" panose="020B0503020204020204" charset="-122"/>
                <a:ea typeface="微软雅黑" panose="020B0503020204020204" charset="-122"/>
                <a:sym typeface="Calibri" panose="020F0502020204030204" pitchFamily="34" charset="0"/>
              </a:rPr>
              <a:t>款；③手机登录支付宝，搜索“国家开发银行助学贷款”生活号，使用“在线还款功能”还款；④前往就近县</a:t>
            </a:r>
            <a:r>
              <a:rPr lang="zh-CN" altLang="en-US" sz="2000" dirty="0">
                <a:latin typeface="微软雅黑" panose="020B0503020204020204" charset="-122"/>
                <a:ea typeface="微软雅黑" panose="020B0503020204020204" charset="-122"/>
                <a:sym typeface="Calibri" panose="020F0502020204030204" pitchFamily="34" charset="0"/>
              </a:rPr>
              <a:t>级资助中心使</a:t>
            </a:r>
            <a:r>
              <a:rPr lang="zh-CN" altLang="en-US" sz="2000" dirty="0" smtClean="0">
                <a:latin typeface="微软雅黑" panose="020B0503020204020204" charset="-122"/>
                <a:ea typeface="微软雅黑" panose="020B0503020204020204" charset="-122"/>
                <a:sym typeface="Calibri" panose="020F0502020204030204" pitchFamily="34" charset="0"/>
              </a:rPr>
              <a:t>用开行助学贷款专用</a:t>
            </a:r>
            <a:r>
              <a:rPr lang="en-US" altLang="zh-CN" sz="2000" dirty="0" smtClean="0">
                <a:latin typeface="微软雅黑" panose="020B0503020204020204" charset="-122"/>
                <a:ea typeface="微软雅黑" panose="020B0503020204020204" charset="-122"/>
                <a:sym typeface="Calibri" panose="020F0502020204030204" pitchFamily="34" charset="0"/>
              </a:rPr>
              <a:t>POS</a:t>
            </a:r>
            <a:r>
              <a:rPr lang="zh-CN" altLang="en-US" sz="2000" dirty="0">
                <a:latin typeface="微软雅黑" panose="020B0503020204020204" charset="-122"/>
                <a:ea typeface="微软雅黑" panose="020B0503020204020204" charset="-122"/>
                <a:sym typeface="Calibri" panose="020F0502020204030204" pitchFamily="34" charset="0"/>
              </a:rPr>
              <a:t>机刷</a:t>
            </a:r>
            <a:r>
              <a:rPr lang="zh-CN" altLang="en-US" sz="2000" dirty="0" smtClean="0">
                <a:latin typeface="微软雅黑" panose="020B0503020204020204" charset="-122"/>
                <a:ea typeface="微软雅黑" panose="020B0503020204020204" charset="-122"/>
                <a:sym typeface="Calibri" panose="020F0502020204030204" pitchFamily="34" charset="0"/>
              </a:rPr>
              <a:t>卡还款。</a:t>
            </a:r>
            <a:endParaRPr lang="en-US" altLang="zh-CN" sz="2000" dirty="0" smtClean="0">
              <a:latin typeface="微软雅黑" panose="020B0503020204020204" charset="-122"/>
              <a:ea typeface="微软雅黑" panose="020B0503020204020204" charset="-122"/>
              <a:sym typeface="Calibri" panose="020F0502020204030204" pitchFamily="34" charset="0"/>
            </a:endParaRPr>
          </a:p>
        </p:txBody>
      </p:sp>
      <p:sp>
        <p:nvSpPr>
          <p:cNvPr id="54" name="文本框 2"/>
          <p:cNvSpPr>
            <a:spLocks noChangeArrowheads="1"/>
          </p:cNvSpPr>
          <p:nvPr/>
        </p:nvSpPr>
        <p:spPr bwMode="auto">
          <a:xfrm>
            <a:off x="1519237" y="4196812"/>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注意事项：</a:t>
            </a:r>
            <a:endParaRPr lang="zh-CN" altLang="en-US" sz="2000" b="1" dirty="0">
              <a:solidFill>
                <a:schemeClr val="accent2"/>
              </a:solidFill>
              <a:latin typeface="微软雅黑" panose="020B0503020204020204" charset="-122"/>
              <a:ea typeface="微软雅黑" panose="020B0503020204020204" charset="-122"/>
            </a:endParaRPr>
          </a:p>
        </p:txBody>
      </p:sp>
      <p:sp>
        <p:nvSpPr>
          <p:cNvPr id="55" name="文本框 2"/>
          <p:cNvSpPr>
            <a:spLocks noChangeArrowheads="1"/>
          </p:cNvSpPr>
          <p:nvPr/>
        </p:nvSpPr>
        <p:spPr bwMode="auto">
          <a:xfrm>
            <a:off x="1519237" y="1596242"/>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简要流程：</a:t>
            </a:r>
            <a:endParaRPr lang="zh-CN" altLang="en-US" sz="2000" b="1" dirty="0">
              <a:solidFill>
                <a:schemeClr val="accent2"/>
              </a:solidFill>
              <a:latin typeface="微软雅黑" panose="020B0503020204020204" charset="-122"/>
              <a:ea typeface="微软雅黑" panose="020B0503020204020204" charset="-122"/>
            </a:endParaRPr>
          </a:p>
        </p:txBody>
      </p:sp>
      <p:sp>
        <p:nvSpPr>
          <p:cNvPr id="14" name="矩形 7"/>
          <p:cNvSpPr>
            <a:spLocks noChangeArrowheads="1"/>
          </p:cNvSpPr>
          <p:nvPr/>
        </p:nvSpPr>
        <p:spPr bwMode="auto">
          <a:xfrm>
            <a:off x="452439" y="288926"/>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国开行生源</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地助学贷款还款流程</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grpSp>
        <p:nvGrpSpPr>
          <p:cNvPr id="4" name="组合 262"/>
          <p:cNvGrpSpPr>
            <a:grpSpLocks/>
          </p:cNvGrpSpPr>
          <p:nvPr/>
        </p:nvGrpSpPr>
        <p:grpSpPr bwMode="auto">
          <a:xfrm>
            <a:off x="6400421" y="4162571"/>
            <a:ext cx="5152393" cy="2229331"/>
            <a:chOff x="11159" y="-105"/>
            <a:chExt cx="4932" cy="2082"/>
          </a:xfrm>
        </p:grpSpPr>
        <p:pic>
          <p:nvPicPr>
            <p:cNvPr id="3075" name="图片 26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159" y="-101"/>
              <a:ext cx="1134" cy="20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任意多边形 264"/>
            <p:cNvSpPr>
              <a:spLocks/>
            </p:cNvSpPr>
            <p:nvPr/>
          </p:nvSpPr>
          <p:spPr bwMode="auto">
            <a:xfrm>
              <a:off x="12629" y="-101"/>
              <a:ext cx="1999" cy="2072"/>
            </a:xfrm>
            <a:custGeom>
              <a:avLst/>
              <a:gdLst>
                <a:gd name="T0" fmla="+- 0 14628 12629"/>
                <a:gd name="T1" fmla="*/ T0 w 1999"/>
                <a:gd name="T2" fmla="+- 0 1914 -100"/>
                <a:gd name="T3" fmla="*/ 1914 h 2072"/>
                <a:gd name="T4" fmla="+- 0 14623 12629"/>
                <a:gd name="T5" fmla="*/ T4 w 1999"/>
                <a:gd name="T6" fmla="+- 0 1936 -100"/>
                <a:gd name="T7" fmla="*/ 1936 h 2072"/>
                <a:gd name="T8" fmla="+- 0 14611 12629"/>
                <a:gd name="T9" fmla="*/ T8 w 1999"/>
                <a:gd name="T10" fmla="+- 0 1954 -100"/>
                <a:gd name="T11" fmla="*/ 1954 h 2072"/>
                <a:gd name="T12" fmla="+- 0 14593 12629"/>
                <a:gd name="T13" fmla="*/ T12 w 1999"/>
                <a:gd name="T14" fmla="+- 0 1966 -100"/>
                <a:gd name="T15" fmla="*/ 1966 h 2072"/>
                <a:gd name="T16" fmla="+- 0 14571 12629"/>
                <a:gd name="T17" fmla="*/ T16 w 1999"/>
                <a:gd name="T18" fmla="+- 0 1971 -100"/>
                <a:gd name="T19" fmla="*/ 1971 h 2072"/>
                <a:gd name="T20" fmla="+- 0 12686 12629"/>
                <a:gd name="T21" fmla="*/ T20 w 1999"/>
                <a:gd name="T22" fmla="+- 0 1971 -100"/>
                <a:gd name="T23" fmla="*/ 1971 h 2072"/>
                <a:gd name="T24" fmla="+- 0 12664 12629"/>
                <a:gd name="T25" fmla="*/ T24 w 1999"/>
                <a:gd name="T26" fmla="+- 0 1966 -100"/>
                <a:gd name="T27" fmla="*/ 1966 h 2072"/>
                <a:gd name="T28" fmla="+- 0 12646 12629"/>
                <a:gd name="T29" fmla="*/ T28 w 1999"/>
                <a:gd name="T30" fmla="+- 0 1954 -100"/>
                <a:gd name="T31" fmla="*/ 1954 h 2072"/>
                <a:gd name="T32" fmla="+- 0 12634 12629"/>
                <a:gd name="T33" fmla="*/ T32 w 1999"/>
                <a:gd name="T34" fmla="+- 0 1936 -100"/>
                <a:gd name="T35" fmla="*/ 1936 h 2072"/>
                <a:gd name="T36" fmla="+- 0 12629 12629"/>
                <a:gd name="T37" fmla="*/ T36 w 1999"/>
                <a:gd name="T38" fmla="+- 0 1914 -100"/>
                <a:gd name="T39" fmla="*/ 1914 h 2072"/>
                <a:gd name="T40" fmla="+- 0 12629 12629"/>
                <a:gd name="T41" fmla="*/ T40 w 1999"/>
                <a:gd name="T42" fmla="+- 0 -44 -100"/>
                <a:gd name="T43" fmla="*/ -44 h 2072"/>
                <a:gd name="T44" fmla="+- 0 12634 12629"/>
                <a:gd name="T45" fmla="*/ T44 w 1999"/>
                <a:gd name="T46" fmla="+- 0 -66 -100"/>
                <a:gd name="T47" fmla="*/ -66 h 2072"/>
                <a:gd name="T48" fmla="+- 0 12646 12629"/>
                <a:gd name="T49" fmla="*/ T48 w 1999"/>
                <a:gd name="T50" fmla="+- 0 -84 -100"/>
                <a:gd name="T51" fmla="*/ -84 h 2072"/>
                <a:gd name="T52" fmla="+- 0 12664 12629"/>
                <a:gd name="T53" fmla="*/ T52 w 1999"/>
                <a:gd name="T54" fmla="+- 0 -96 -100"/>
                <a:gd name="T55" fmla="*/ -96 h 2072"/>
                <a:gd name="T56" fmla="+- 0 12686 12629"/>
                <a:gd name="T57" fmla="*/ T56 w 1999"/>
                <a:gd name="T58" fmla="+- 0 -100 -100"/>
                <a:gd name="T59" fmla="*/ -100 h 2072"/>
                <a:gd name="T60" fmla="+- 0 14571 12629"/>
                <a:gd name="T61" fmla="*/ T60 w 1999"/>
                <a:gd name="T62" fmla="+- 0 -100 -100"/>
                <a:gd name="T63" fmla="*/ -100 h 2072"/>
                <a:gd name="T64" fmla="+- 0 14593 12629"/>
                <a:gd name="T65" fmla="*/ T64 w 1999"/>
                <a:gd name="T66" fmla="+- 0 -96 -100"/>
                <a:gd name="T67" fmla="*/ -96 h 2072"/>
                <a:gd name="T68" fmla="+- 0 14611 12629"/>
                <a:gd name="T69" fmla="*/ T68 w 1999"/>
                <a:gd name="T70" fmla="+- 0 -84 -100"/>
                <a:gd name="T71" fmla="*/ -84 h 2072"/>
                <a:gd name="T72" fmla="+- 0 14623 12629"/>
                <a:gd name="T73" fmla="*/ T72 w 1999"/>
                <a:gd name="T74" fmla="+- 0 -66 -100"/>
                <a:gd name="T75" fmla="*/ -66 h 2072"/>
                <a:gd name="T76" fmla="+- 0 14628 12629"/>
                <a:gd name="T77" fmla="*/ T76 w 1999"/>
                <a:gd name="T78" fmla="+- 0 -44 -100"/>
                <a:gd name="T79" fmla="*/ -44 h 2072"/>
                <a:gd name="T80" fmla="+- 0 14628 12629"/>
                <a:gd name="T81" fmla="*/ T80 w 1999"/>
                <a:gd name="T82" fmla="+- 0 1914 -100"/>
                <a:gd name="T83" fmla="*/ 1914 h 207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999" h="2072">
                  <a:moveTo>
                    <a:pt x="1999" y="2014"/>
                  </a:moveTo>
                  <a:lnTo>
                    <a:pt x="1994" y="2036"/>
                  </a:lnTo>
                  <a:lnTo>
                    <a:pt x="1982" y="2054"/>
                  </a:lnTo>
                  <a:lnTo>
                    <a:pt x="1964" y="2066"/>
                  </a:lnTo>
                  <a:lnTo>
                    <a:pt x="1942" y="2071"/>
                  </a:lnTo>
                  <a:lnTo>
                    <a:pt x="57" y="2071"/>
                  </a:lnTo>
                  <a:lnTo>
                    <a:pt x="35" y="2066"/>
                  </a:lnTo>
                  <a:lnTo>
                    <a:pt x="17" y="2054"/>
                  </a:lnTo>
                  <a:lnTo>
                    <a:pt x="5" y="2036"/>
                  </a:lnTo>
                  <a:lnTo>
                    <a:pt x="0" y="2014"/>
                  </a:lnTo>
                  <a:lnTo>
                    <a:pt x="0" y="56"/>
                  </a:lnTo>
                  <a:lnTo>
                    <a:pt x="5" y="34"/>
                  </a:lnTo>
                  <a:lnTo>
                    <a:pt x="17" y="16"/>
                  </a:lnTo>
                  <a:lnTo>
                    <a:pt x="35" y="4"/>
                  </a:lnTo>
                  <a:lnTo>
                    <a:pt x="57" y="0"/>
                  </a:lnTo>
                  <a:lnTo>
                    <a:pt x="1942" y="0"/>
                  </a:lnTo>
                  <a:lnTo>
                    <a:pt x="1964" y="4"/>
                  </a:lnTo>
                  <a:lnTo>
                    <a:pt x="1982" y="16"/>
                  </a:lnTo>
                  <a:lnTo>
                    <a:pt x="1994" y="34"/>
                  </a:lnTo>
                  <a:lnTo>
                    <a:pt x="1999" y="56"/>
                  </a:lnTo>
                  <a:lnTo>
                    <a:pt x="1999" y="2014"/>
                  </a:lnTo>
                  <a:close/>
                </a:path>
              </a:pathLst>
            </a:custGeom>
            <a:noFill/>
            <a:ln w="6350">
              <a:solidFill>
                <a:srgbClr val="231F20"/>
              </a:solidFill>
              <a:prstDash val="dash"/>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pic>
          <p:nvPicPr>
            <p:cNvPr id="3077" name="图片 265"/>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2343" y="140"/>
              <a:ext cx="219" cy="15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78" name="图片 266"/>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14956" y="-101"/>
              <a:ext cx="1134" cy="20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79" name="图片 267"/>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14687" y="283"/>
              <a:ext cx="219" cy="15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0" name="图片 268"/>
            <p:cNvPicPr>
              <a:picLocks noChangeAspect="1" noChangeArrowheads="1"/>
            </p:cNvPicPr>
            <p:nvPr/>
          </p:nvPicPr>
          <p:blipFill>
            <a:blip r:embed="rId6">
              <a:extLst>
                <a:ext uri="{28A0092B-C50C-407E-A947-70E740481C1C}">
                  <a14:useLocalDpi xmlns="" xmlns:a14="http://schemas.microsoft.com/office/drawing/2010/main" val="0"/>
                </a:ext>
              </a:extLst>
            </a:blip>
            <a:srcRect/>
            <a:stretch>
              <a:fillRect/>
            </a:stretch>
          </p:blipFill>
          <p:spPr bwMode="auto">
            <a:xfrm>
              <a:off x="11402" y="441"/>
              <a:ext cx="629" cy="1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1" name="图片 269"/>
            <p:cNvPicPr>
              <a:picLocks noChangeAspect="1" noChangeArrowheads="1"/>
            </p:cNvPicPr>
            <p:nvPr/>
          </p:nvPicPr>
          <p:blipFill>
            <a:blip r:embed="rId7">
              <a:extLst>
                <a:ext uri="{28A0092B-C50C-407E-A947-70E740481C1C}">
                  <a14:useLocalDpi xmlns="" xmlns:a14="http://schemas.microsoft.com/office/drawing/2010/main" val="0"/>
                </a:ext>
              </a:extLst>
            </a:blip>
            <a:srcRect/>
            <a:stretch>
              <a:fillRect/>
            </a:stretch>
          </p:blipFill>
          <p:spPr bwMode="auto">
            <a:xfrm>
              <a:off x="11403" y="711"/>
              <a:ext cx="629" cy="1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2" name="图片 270"/>
            <p:cNvPicPr>
              <a:picLocks noChangeAspect="1" noChangeArrowheads="1"/>
            </p:cNvPicPr>
            <p:nvPr/>
          </p:nvPicPr>
          <p:blipFill>
            <a:blip r:embed="rId8">
              <a:extLst>
                <a:ext uri="{28A0092B-C50C-407E-A947-70E740481C1C}">
                  <a14:useLocalDpi xmlns="" xmlns:a14="http://schemas.microsoft.com/office/drawing/2010/main" val="0"/>
                </a:ext>
              </a:extLst>
            </a:blip>
            <a:srcRect/>
            <a:stretch>
              <a:fillRect/>
            </a:stretch>
          </p:blipFill>
          <p:spPr bwMode="auto">
            <a:xfrm>
              <a:off x="11410" y="983"/>
              <a:ext cx="618" cy="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3" name="图片 271"/>
            <p:cNvPicPr>
              <a:picLocks noChangeAspect="1" noChangeArrowheads="1"/>
            </p:cNvPicPr>
            <p:nvPr/>
          </p:nvPicPr>
          <p:blipFill>
            <a:blip r:embed="rId9">
              <a:extLst>
                <a:ext uri="{28A0092B-C50C-407E-A947-70E740481C1C}">
                  <a14:useLocalDpi xmlns="" xmlns:a14="http://schemas.microsoft.com/office/drawing/2010/main" val="0"/>
                </a:ext>
              </a:extLst>
            </a:blip>
            <a:srcRect/>
            <a:stretch>
              <a:fillRect/>
            </a:stretch>
          </p:blipFill>
          <p:spPr bwMode="auto">
            <a:xfrm>
              <a:off x="11414" y="1253"/>
              <a:ext cx="632" cy="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4" name="图片 272"/>
            <p:cNvPicPr>
              <a:picLocks noChangeAspect="1" noChangeArrowheads="1"/>
            </p:cNvPicPr>
            <p:nvPr/>
          </p:nvPicPr>
          <p:blipFill>
            <a:blip r:embed="rId10">
              <a:extLst>
                <a:ext uri="{28A0092B-C50C-407E-A947-70E740481C1C}">
                  <a14:useLocalDpi xmlns="" xmlns:a14="http://schemas.microsoft.com/office/drawing/2010/main" val="0"/>
                </a:ext>
              </a:extLst>
            </a:blip>
            <a:srcRect/>
            <a:stretch>
              <a:fillRect/>
            </a:stretch>
          </p:blipFill>
          <p:spPr bwMode="auto">
            <a:xfrm>
              <a:off x="15208" y="514"/>
              <a:ext cx="629" cy="1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5" name="图片 273"/>
            <p:cNvPicPr>
              <a:picLocks noChangeAspect="1" noChangeArrowheads="1"/>
            </p:cNvPicPr>
            <p:nvPr/>
          </p:nvPicPr>
          <p:blipFill>
            <a:blip r:embed="rId11">
              <a:extLst>
                <a:ext uri="{28A0092B-C50C-407E-A947-70E740481C1C}">
                  <a14:useLocalDpi xmlns="" xmlns:a14="http://schemas.microsoft.com/office/drawing/2010/main" val="0"/>
                </a:ext>
              </a:extLst>
            </a:blip>
            <a:srcRect/>
            <a:stretch>
              <a:fillRect/>
            </a:stretch>
          </p:blipFill>
          <p:spPr bwMode="auto">
            <a:xfrm>
              <a:off x="15209" y="784"/>
              <a:ext cx="632" cy="1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6" name="图片 274"/>
            <p:cNvPicPr>
              <a:picLocks noChangeAspect="1" noChangeArrowheads="1"/>
            </p:cNvPicPr>
            <p:nvPr/>
          </p:nvPicPr>
          <p:blipFill>
            <a:blip r:embed="rId12">
              <a:extLst>
                <a:ext uri="{28A0092B-C50C-407E-A947-70E740481C1C}">
                  <a14:useLocalDpi xmlns="" xmlns:a14="http://schemas.microsoft.com/office/drawing/2010/main" val="0"/>
                </a:ext>
              </a:extLst>
            </a:blip>
            <a:srcRect/>
            <a:stretch>
              <a:fillRect/>
            </a:stretch>
          </p:blipFill>
          <p:spPr bwMode="auto">
            <a:xfrm>
              <a:off x="15220" y="1054"/>
              <a:ext cx="632" cy="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7" name="图片 275"/>
            <p:cNvPicPr>
              <a:picLocks noChangeAspect="1" noChangeArrowheads="1"/>
            </p:cNvPicPr>
            <p:nvPr/>
          </p:nvPicPr>
          <p:blipFill>
            <a:blip r:embed="rId13">
              <a:extLst>
                <a:ext uri="{28A0092B-C50C-407E-A947-70E740481C1C}">
                  <a14:useLocalDpi xmlns="" xmlns:a14="http://schemas.microsoft.com/office/drawing/2010/main" val="0"/>
                </a:ext>
              </a:extLst>
            </a:blip>
            <a:srcRect/>
            <a:stretch>
              <a:fillRect/>
            </a:stretch>
          </p:blipFill>
          <p:spPr bwMode="auto">
            <a:xfrm>
              <a:off x="15204" y="1321"/>
              <a:ext cx="306" cy="1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8" name="图片 276"/>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12712" y="4"/>
              <a:ext cx="1832" cy="5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9" name="图片 277"/>
            <p:cNvPicPr>
              <a:picLocks noChangeAspect="1" noChangeArrowheads="1"/>
            </p:cNvPicPr>
            <p:nvPr/>
          </p:nvPicPr>
          <p:blipFill>
            <a:blip r:embed="rId15">
              <a:extLst>
                <a:ext uri="{28A0092B-C50C-407E-A947-70E740481C1C}">
                  <a14:useLocalDpi xmlns="" xmlns:a14="http://schemas.microsoft.com/office/drawing/2010/main" val="0"/>
                </a:ext>
              </a:extLst>
            </a:blip>
            <a:srcRect/>
            <a:stretch>
              <a:fillRect/>
            </a:stretch>
          </p:blipFill>
          <p:spPr bwMode="auto">
            <a:xfrm>
              <a:off x="12712" y="1271"/>
              <a:ext cx="1832" cy="5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90" name="图片 278"/>
            <p:cNvPicPr>
              <a:picLocks noChangeAspect="1" noChangeArrowheads="1"/>
            </p:cNvPicPr>
            <p:nvPr/>
          </p:nvPicPr>
          <p:blipFill>
            <a:blip r:embed="rId16">
              <a:extLst>
                <a:ext uri="{28A0092B-C50C-407E-A947-70E740481C1C}">
                  <a14:useLocalDpi xmlns="" xmlns:a14="http://schemas.microsoft.com/office/drawing/2010/main" val="0"/>
                </a:ext>
              </a:extLst>
            </a:blip>
            <a:srcRect/>
            <a:stretch>
              <a:fillRect/>
            </a:stretch>
          </p:blipFill>
          <p:spPr bwMode="auto">
            <a:xfrm>
              <a:off x="13074" y="205"/>
              <a:ext cx="1109" cy="1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91" name="图片 279"/>
            <p:cNvPicPr>
              <a:picLocks noChangeAspect="1" noChangeArrowheads="1"/>
            </p:cNvPicPr>
            <p:nvPr/>
          </p:nvPicPr>
          <p:blipFill>
            <a:blip r:embed="rId17">
              <a:extLst>
                <a:ext uri="{28A0092B-C50C-407E-A947-70E740481C1C}">
                  <a14:useLocalDpi xmlns="" xmlns:a14="http://schemas.microsoft.com/office/drawing/2010/main" val="0"/>
                </a:ext>
              </a:extLst>
            </a:blip>
            <a:srcRect/>
            <a:stretch>
              <a:fillRect/>
            </a:stretch>
          </p:blipFill>
          <p:spPr bwMode="auto">
            <a:xfrm>
              <a:off x="13049" y="1471"/>
              <a:ext cx="1158" cy="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92" name="图片 280"/>
            <p:cNvPicPr>
              <a:picLocks noChangeAspect="1" noChangeArrowheads="1"/>
            </p:cNvPicPr>
            <p:nvPr/>
          </p:nvPicPr>
          <p:blipFill>
            <a:blip r:embed="rId18">
              <a:extLst>
                <a:ext uri="{28A0092B-C50C-407E-A947-70E740481C1C}">
                  <a14:useLocalDpi xmlns="" xmlns:a14="http://schemas.microsoft.com/office/drawing/2010/main" val="0"/>
                </a:ext>
              </a:extLst>
            </a:blip>
            <a:srcRect/>
            <a:stretch>
              <a:fillRect/>
            </a:stretch>
          </p:blipFill>
          <p:spPr bwMode="auto">
            <a:xfrm>
              <a:off x="13555" y="842"/>
              <a:ext cx="148" cy="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8426" y="1601238"/>
            <a:ext cx="1529153"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161258"/>
            <a:ext cx="9667874"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smtClean="0">
                <a:solidFill>
                  <a:srgbClr val="0AAEEA"/>
                </a:solidFill>
                <a:latin typeface="微软雅黑" panose="020B0503020204020204" charset="-122"/>
                <a:ea typeface="微软雅黑" panose="020B0503020204020204" charset="-122"/>
              </a:rPr>
              <a:t>关于我们</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10</a:t>
            </a:fld>
            <a:endParaRPr lang="zh-CN" altLang="en-US" sz="1800">
              <a:solidFill>
                <a:schemeClr val="tx1"/>
              </a:solidFill>
              <a:latin typeface="Arial" panose="020B0604020202020204" pitchFamily="34" charset="0"/>
              <a:ea typeface="+mn-ea"/>
            </a:endParaRPr>
          </a:p>
        </p:txBody>
      </p:sp>
      <p:sp>
        <p:nvSpPr>
          <p:cNvPr id="53" name="文本框 30"/>
          <p:cNvSpPr>
            <a:spLocks noChangeArrowheads="1"/>
          </p:cNvSpPr>
          <p:nvPr/>
        </p:nvSpPr>
        <p:spPr bwMode="auto">
          <a:xfrm>
            <a:off x="1519237" y="1787787"/>
            <a:ext cx="10329863"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b="1" dirty="0" smtClean="0">
                <a:latin typeface="微软雅黑" panose="020B0503020204020204" charset="-122"/>
                <a:ea typeface="微软雅黑" panose="020B0503020204020204" charset="-122"/>
                <a:sym typeface="Calibri" panose="020F0502020204030204" pitchFamily="34" charset="0"/>
              </a:rPr>
              <a:t>国家开发银行助学贷款客户服务热</a:t>
            </a:r>
            <a:r>
              <a:rPr lang="zh-CN" altLang="en-US" sz="2000" b="1" smtClean="0">
                <a:latin typeface="微软雅黑" panose="020B0503020204020204" charset="-122"/>
                <a:ea typeface="微软雅黑" panose="020B0503020204020204" charset="-122"/>
                <a:sym typeface="Calibri" panose="020F0502020204030204" pitchFamily="34" charset="0"/>
              </a:rPr>
              <a:t>线：</a:t>
            </a:r>
            <a:r>
              <a:rPr lang="en-US" altLang="zh-CN" sz="2000" b="1" smtClean="0">
                <a:latin typeface="微软雅黑" panose="020B0503020204020204" charset="-122"/>
                <a:ea typeface="微软雅黑" panose="020B0503020204020204" charset="-122"/>
                <a:sym typeface="Calibri" panose="020F0502020204030204" pitchFamily="34" charset="0"/>
              </a:rPr>
              <a:t>95593</a:t>
            </a:r>
            <a:r>
              <a:rPr lang="zh-CN" altLang="en-US" sz="2000" b="1" smtClean="0">
                <a:latin typeface="微软雅黑" panose="020B0503020204020204" charset="-122"/>
                <a:ea typeface="微软雅黑" panose="020B0503020204020204" charset="-122"/>
                <a:sym typeface="Calibri" panose="020F0502020204030204" pitchFamily="34" charset="0"/>
              </a:rPr>
              <a:t>；</a:t>
            </a:r>
            <a:endParaRPr lang="en-US" altLang="zh-CN" sz="2000" b="1">
              <a:latin typeface="微软雅黑" panose="020B0503020204020204" charset="-122"/>
              <a:ea typeface="微软雅黑" panose="020B0503020204020204" charset="-122"/>
              <a:sym typeface="Calibri" panose="020F0502020204030204" pitchFamily="34" charset="0"/>
            </a:endParaRPr>
          </a:p>
        </p:txBody>
      </p:sp>
      <p:sp>
        <p:nvSpPr>
          <p:cNvPr id="1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16" name="文本框 30"/>
          <p:cNvSpPr>
            <a:spLocks noChangeArrowheads="1"/>
          </p:cNvSpPr>
          <p:nvPr/>
        </p:nvSpPr>
        <p:spPr bwMode="auto">
          <a:xfrm>
            <a:off x="1519239" y="2379403"/>
            <a:ext cx="10154206"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buClr>
                <a:schemeClr val="accent2"/>
              </a:buClr>
            </a:pPr>
            <a:endParaRPr lang="en-US" altLang="zh-CN" sz="800" dirty="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b="1" dirty="0" smtClean="0">
                <a:latin typeface="微软雅黑" panose="020B0503020204020204" charset="-122"/>
                <a:ea typeface="微软雅黑" panose="020B0503020204020204" charset="-122"/>
              </a:rPr>
              <a:t>国家开发银行</a:t>
            </a:r>
            <a:r>
              <a:rPr lang="zh-CN" altLang="zh-CN" sz="2000" b="1" dirty="0" smtClean="0">
                <a:latin typeface="微软雅黑" panose="020B0503020204020204" charset="-122"/>
                <a:ea typeface="微软雅黑" panose="020B0503020204020204" charset="-122"/>
              </a:rPr>
              <a:t>安</a:t>
            </a:r>
            <a:r>
              <a:rPr lang="zh-CN" altLang="zh-CN" sz="2000" b="1" dirty="0">
                <a:latin typeface="微软雅黑" panose="020B0503020204020204" charset="-122"/>
                <a:ea typeface="微软雅黑" panose="020B0503020204020204" charset="-122"/>
              </a:rPr>
              <a:t>徽分行咨询电话：</a:t>
            </a:r>
            <a:r>
              <a:rPr lang="en-US" altLang="zh-CN" sz="2000" b="1" dirty="0">
                <a:latin typeface="微软雅黑" panose="020B0503020204020204" charset="-122"/>
                <a:ea typeface="微软雅黑" panose="020B0503020204020204" charset="-122"/>
              </a:rPr>
              <a:t>0551-62867921</a:t>
            </a:r>
            <a:r>
              <a:rPr lang="zh-CN" altLang="zh-CN" sz="2000" b="1" dirty="0" smtClean="0">
                <a:latin typeface="微软雅黑" panose="020B0503020204020204" charset="-122"/>
                <a:ea typeface="微软雅黑" panose="020B0503020204020204" charset="-122"/>
              </a:rPr>
              <a:t>，</a:t>
            </a:r>
            <a:r>
              <a:rPr lang="en-US" altLang="zh-CN" sz="2000" b="1" dirty="0" smtClean="0">
                <a:latin typeface="微软雅黑" panose="020B0503020204020204" charset="-122"/>
                <a:ea typeface="微软雅黑" panose="020B0503020204020204" charset="-122"/>
              </a:rPr>
              <a:t>62867923</a:t>
            </a:r>
            <a:r>
              <a:rPr lang="zh-CN" altLang="zh-CN" sz="2000" b="1" dirty="0" smtClean="0">
                <a:latin typeface="微软雅黑" panose="020B0503020204020204" charset="-122"/>
                <a:ea typeface="微软雅黑" panose="020B0503020204020204" charset="-122"/>
              </a:rPr>
              <a:t>；</a:t>
            </a:r>
            <a:endParaRPr lang="en-US" altLang="zh-CN" sz="2000" b="1" dirty="0" smtClean="0">
              <a:latin typeface="微软雅黑" panose="020B0503020204020204" charset="-122"/>
              <a:ea typeface="微软雅黑" panose="020B0503020204020204" charset="-122"/>
            </a:endParaRPr>
          </a:p>
          <a:p>
            <a:pPr marL="342900" indent="-342900">
              <a:buClr>
                <a:schemeClr val="accent2"/>
              </a:buClr>
              <a:buFont typeface="Wingdings" panose="05000000000000000000" pitchFamily="2" charset="2"/>
              <a:buChar char="u"/>
            </a:pPr>
            <a:endParaRPr lang="en-US" altLang="zh-CN" sz="800" dirty="0">
              <a:latin typeface="微软雅黑" panose="020B0503020204020204" charset="-122"/>
              <a:ea typeface="微软雅黑" panose="020B0503020204020204" charset="-122"/>
            </a:endParaRPr>
          </a:p>
          <a:p>
            <a:pPr marL="342900" indent="-342900">
              <a:buClr>
                <a:schemeClr val="accent2"/>
              </a:buClr>
              <a:buFont typeface="Wingdings" panose="05000000000000000000" pitchFamily="2" charset="2"/>
              <a:buChar char="u"/>
            </a:pPr>
            <a:endParaRPr lang="en-US" altLang="zh-CN" sz="2000" dirty="0" smtClean="0">
              <a:latin typeface="微软雅黑" panose="020B0503020204020204" charset="-122"/>
              <a:ea typeface="微软雅黑" panose="020B0503020204020204" charset="-122"/>
            </a:endParaRPr>
          </a:p>
          <a:p>
            <a:pPr marL="342900" indent="-342900">
              <a:buClr>
                <a:schemeClr val="accent2"/>
              </a:buClr>
              <a:buFont typeface="Wingdings" panose="05000000000000000000" pitchFamily="2" charset="2"/>
              <a:buChar char="u"/>
            </a:pPr>
            <a:r>
              <a:rPr lang="zh-CN" altLang="zh-CN" sz="2000" dirty="0" smtClean="0">
                <a:latin typeface="微软雅黑" panose="020B0503020204020204" charset="-122"/>
                <a:ea typeface="微软雅黑" panose="020B0503020204020204" charset="-122"/>
              </a:rPr>
              <a:t>详</a:t>
            </a:r>
            <a:r>
              <a:rPr lang="zh-CN" altLang="zh-CN" sz="2000" dirty="0">
                <a:latin typeface="微软雅黑" panose="020B0503020204020204" charset="-122"/>
                <a:ea typeface="微软雅黑" panose="020B0503020204020204" charset="-122"/>
              </a:rPr>
              <a:t>细贷款政策和办理流程，请关</a:t>
            </a:r>
            <a:r>
              <a:rPr lang="zh-CN" altLang="zh-CN" sz="2000" dirty="0" smtClean="0">
                <a:latin typeface="微软雅黑" panose="020B0503020204020204" charset="-122"/>
                <a:ea typeface="微软雅黑" panose="020B0503020204020204" charset="-122"/>
              </a:rPr>
              <a:t>注</a:t>
            </a:r>
            <a:r>
              <a:rPr lang="zh-CN" altLang="en-US" sz="2000" dirty="0" smtClean="0">
                <a:latin typeface="微软雅黑" panose="020B0503020204020204" charset="-122"/>
                <a:ea typeface="微软雅黑" panose="020B0503020204020204" charset="-122"/>
              </a:rPr>
              <a:t>国家开发银行</a:t>
            </a:r>
            <a:r>
              <a:rPr lang="zh-CN" altLang="zh-CN" sz="2000" dirty="0" smtClean="0">
                <a:latin typeface="微软雅黑" panose="020B0503020204020204" charset="-122"/>
                <a:ea typeface="微软雅黑" panose="020B0503020204020204" charset="-122"/>
              </a:rPr>
              <a:t>安</a:t>
            </a:r>
            <a:r>
              <a:rPr lang="zh-CN" altLang="zh-CN" sz="2000" dirty="0">
                <a:latin typeface="微软雅黑" panose="020B0503020204020204" charset="-122"/>
                <a:ea typeface="微软雅黑" panose="020B0503020204020204" charset="-122"/>
              </a:rPr>
              <a:t>徽分行微信公众号“</a:t>
            </a:r>
            <a:r>
              <a:rPr lang="zh-CN" altLang="zh-CN" sz="2000" b="1" dirty="0">
                <a:latin typeface="微软雅黑" panose="020B0503020204020204" charset="-122"/>
                <a:ea typeface="微软雅黑" panose="020B0503020204020204" charset="-122"/>
              </a:rPr>
              <a:t>皖美开行</a:t>
            </a:r>
            <a:r>
              <a:rPr lang="zh-CN" altLang="zh-CN" sz="2000" dirty="0">
                <a:latin typeface="微软雅黑" panose="020B0503020204020204" charset="-122"/>
                <a:ea typeface="微软雅黑" panose="020B0503020204020204" charset="-122"/>
              </a:rPr>
              <a:t>”；或进入</a:t>
            </a:r>
            <a:r>
              <a:rPr lang="zh-CN" altLang="zh-CN" sz="2000" b="1" dirty="0">
                <a:latin typeface="微软雅黑" panose="020B0503020204020204" charset="-122"/>
                <a:ea typeface="微软雅黑" panose="020B0503020204020204" charset="-122"/>
              </a:rPr>
              <a:t>手机支付宝生活号</a:t>
            </a:r>
            <a:r>
              <a:rPr lang="en-US" altLang="zh-CN" sz="2000" b="1" dirty="0">
                <a:latin typeface="微软雅黑" panose="020B0503020204020204" charset="-122"/>
                <a:ea typeface="微软雅黑" panose="020B0503020204020204" charset="-122"/>
              </a:rPr>
              <a:t>—</a:t>
            </a:r>
            <a:r>
              <a:rPr lang="zh-CN" altLang="zh-CN" sz="2000" b="1" dirty="0">
                <a:latin typeface="微软雅黑" panose="020B0503020204020204" charset="-122"/>
                <a:ea typeface="微软雅黑" panose="020B0503020204020204" charset="-122"/>
              </a:rPr>
              <a:t>国家开发银行助学贷款</a:t>
            </a:r>
            <a:r>
              <a:rPr lang="zh-CN" altLang="zh-CN" sz="2000" dirty="0">
                <a:latin typeface="微软雅黑" panose="020B0503020204020204" charset="-122"/>
                <a:ea typeface="微软雅黑" panose="020B0503020204020204" charset="-122"/>
              </a:rPr>
              <a:t>专栏查看</a:t>
            </a:r>
            <a:r>
              <a:rPr lang="zh-CN" altLang="zh-CN" sz="2000" dirty="0" smtClean="0">
                <a:latin typeface="微软雅黑" panose="020B0503020204020204" charset="-122"/>
                <a:ea typeface="微软雅黑" panose="020B0503020204020204" charset="-122"/>
              </a:rPr>
              <a:t>。</a:t>
            </a:r>
            <a:endParaRPr lang="zh-CN" altLang="zh-CN" sz="2000" dirty="0">
              <a:latin typeface="微软雅黑" panose="020B0503020204020204" charset="-122"/>
              <a:ea typeface="微软雅黑" panose="020B0503020204020204" charset="-122"/>
            </a:endParaRP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dirty="0" smtClean="0">
                <a:solidFill>
                  <a:srgbClr val="C00000"/>
                </a:solidFill>
                <a:latin typeface="微软雅黑" panose="020B0503020204020204" charset="-122"/>
                <a:ea typeface="微软雅黑" panose="020B0503020204020204" charset="-122"/>
                <a:sym typeface="微软雅黑" panose="020B0503020204020204" charset="-122"/>
              </a:rPr>
              <a:t>结语</a:t>
            </a:r>
            <a:endParaRPr lang="zh-CN" altLang="en-US" sz="2800" b="1" dirty="0">
              <a:solidFill>
                <a:srgbClr val="C00000"/>
              </a:solidFill>
              <a:latin typeface="微软雅黑" panose="020B0503020204020204" charset="-122"/>
              <a:ea typeface="微软雅黑" panose="020B0503020204020204" charset="-122"/>
              <a:sym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11</a:t>
            </a:fld>
            <a:endParaRPr lang="zh-CN" altLang="en-US" sz="1800">
              <a:solidFill>
                <a:schemeClr val="tx1"/>
              </a:solidFill>
              <a:latin typeface="Arial" panose="020B0604020202020204" pitchFamily="34" charset="0"/>
              <a:ea typeface="+mn-ea"/>
            </a:endParaRPr>
          </a:p>
        </p:txBody>
      </p:sp>
      <p:sp>
        <p:nvSpPr>
          <p:cNvPr id="14" name="文本框 30"/>
          <p:cNvSpPr>
            <a:spLocks noChangeArrowheads="1"/>
          </p:cNvSpPr>
          <p:nvPr/>
        </p:nvSpPr>
        <p:spPr bwMode="auto">
          <a:xfrm>
            <a:off x="2075923" y="2256746"/>
            <a:ext cx="7920037" cy="2862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indent="538480"/>
            <a:endParaRPr lang="en-US" altLang="zh-CN" sz="2000" b="1" dirty="0" smtClean="0">
              <a:latin typeface="微软雅黑" panose="020B0503020204020204" charset="-122"/>
              <a:ea typeface="微软雅黑" panose="020B0503020204020204" charset="-122"/>
            </a:endParaRPr>
          </a:p>
          <a:p>
            <a:pPr indent="538480"/>
            <a:r>
              <a:rPr lang="zh-CN" altLang="en-US" sz="2000" b="1" dirty="0" smtClean="0">
                <a:latin typeface="微软雅黑" panose="020B0503020204020204" charset="-122"/>
                <a:ea typeface="微软雅黑" panose="020B0503020204020204" charset="-122"/>
              </a:rPr>
              <a:t>“不让一个学生因家庭经济困难而失学”。这既是党和政府的庄严承诺，也是国家开发银行的奋斗目标。</a:t>
            </a:r>
            <a:endParaRPr lang="en-US" altLang="zh-CN" sz="2000" b="1" dirty="0" smtClean="0">
              <a:latin typeface="微软雅黑" panose="020B0503020204020204" charset="-122"/>
              <a:ea typeface="微软雅黑" panose="020B0503020204020204" charset="-122"/>
            </a:endParaRPr>
          </a:p>
          <a:p>
            <a:pPr indent="538480"/>
            <a:endParaRPr lang="en-US" altLang="zh-CN" sz="2000" b="1" dirty="0">
              <a:latin typeface="微软雅黑" panose="020B0503020204020204" charset="-122"/>
              <a:ea typeface="微软雅黑" panose="020B0503020204020204" charset="-122"/>
            </a:endParaRPr>
          </a:p>
          <a:p>
            <a:pPr indent="538480"/>
            <a:r>
              <a:rPr lang="zh-CN" altLang="en-US" sz="2000" b="1" dirty="0">
                <a:latin typeface="微软雅黑" panose="020B0503020204020204" charset="-122"/>
                <a:ea typeface="微软雅黑" panose="020B0503020204020204" charset="-122"/>
              </a:rPr>
              <a:t>国家开发银行</a:t>
            </a:r>
            <a:r>
              <a:rPr lang="zh-CN" altLang="en-US" sz="2000" b="1" dirty="0" smtClean="0">
                <a:latin typeface="微软雅黑" panose="020B0503020204020204" charset="-122"/>
                <a:ea typeface="微软雅黑" panose="020B0503020204020204" charset="-122"/>
              </a:rPr>
              <a:t>将在未来的路上伴您成长、助您圆梦，并通过我们不断的努力，为您提供更贴心的服务，以及更好的贷款使用体验。</a:t>
            </a:r>
            <a:endParaRPr lang="en-US" altLang="zh-CN" sz="2000" b="1" dirty="0" smtClean="0">
              <a:latin typeface="微软雅黑" panose="020B0503020204020204" charset="-122"/>
              <a:ea typeface="微软雅黑" panose="020B0503020204020204" charset="-122"/>
            </a:endParaRPr>
          </a:p>
          <a:p>
            <a:pPr indent="538480"/>
            <a:endParaRPr lang="en-US" altLang="zh-CN" sz="2000" b="1" dirty="0">
              <a:latin typeface="微软雅黑" panose="020B0503020204020204" charset="-122"/>
              <a:ea typeface="微软雅黑" panose="020B0503020204020204" charset="-122"/>
            </a:endParaRPr>
          </a:p>
          <a:p>
            <a:pPr indent="538480"/>
            <a:r>
              <a:rPr lang="zh-CN" altLang="en-US" sz="2000" b="1" dirty="0">
                <a:latin typeface="微软雅黑" panose="020B0503020204020204" charset="-122"/>
                <a:ea typeface="微软雅黑" panose="020B0503020204020204" charset="-122"/>
              </a:rPr>
              <a:t>宝</a:t>
            </a:r>
            <a:r>
              <a:rPr lang="zh-CN" altLang="en-US" sz="2000" b="1" dirty="0" smtClean="0">
                <a:latin typeface="微软雅黑" panose="020B0503020204020204" charset="-122"/>
                <a:ea typeface="微软雅黑" panose="020B0503020204020204" charset="-122"/>
              </a:rPr>
              <a:t>剑锋从磨砺出，梅花香自苦寒来。最后，国家开发银行祝您：</a:t>
            </a:r>
            <a:endParaRPr lang="en-US" altLang="zh-CN" sz="2000" b="1" dirty="0" smtClean="0">
              <a:latin typeface="微软雅黑" panose="020B0503020204020204" charset="-122"/>
              <a:ea typeface="微软雅黑" panose="020B0503020204020204" charset="-122"/>
            </a:endParaRPr>
          </a:p>
          <a:p>
            <a:pPr indent="538480"/>
            <a:r>
              <a:rPr lang="zh-CN" altLang="en-US" sz="2000" b="1" dirty="0" smtClean="0">
                <a:latin typeface="微软雅黑" panose="020B0503020204020204" charset="-122"/>
                <a:ea typeface="微软雅黑" panose="020B0503020204020204" charset="-122"/>
              </a:rPr>
              <a:t>不断进步，成为栋梁！</a:t>
            </a:r>
            <a:endParaRPr lang="zh-CN" altLang="en-US" sz="2000" b="1" dirty="0">
              <a:latin typeface="微软雅黑" panose="020B0503020204020204" charset="-122"/>
              <a:ea typeface="微软雅黑" panose="020B0503020204020204" charset="-122"/>
            </a:endParaRPr>
          </a:p>
        </p:txBody>
      </p:sp>
      <p:sp>
        <p:nvSpPr>
          <p:cNvPr id="16" name="矩形 7"/>
          <p:cNvSpPr>
            <a:spLocks noChangeArrowheads="1"/>
          </p:cNvSpPr>
          <p:nvPr/>
        </p:nvSpPr>
        <p:spPr bwMode="auto">
          <a:xfrm>
            <a:off x="2606943" y="1466820"/>
            <a:ext cx="6857999"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zh-CN" altLang="en-US" sz="2800" b="1" dirty="0" smtClean="0">
                <a:solidFill>
                  <a:srgbClr val="C00000"/>
                </a:solidFill>
                <a:latin typeface="微软雅黑" panose="020B0503020204020204" charset="-122"/>
                <a:ea typeface="微软雅黑" panose="020B0503020204020204" charset="-122"/>
                <a:sym typeface="微软雅黑" panose="020B0503020204020204" charset="-122"/>
              </a:rPr>
              <a:t>开行祝福</a:t>
            </a:r>
            <a:endParaRPr lang="en-US" altLang="zh-CN" sz="2800" b="1" dirty="0" smtClean="0">
              <a:solidFill>
                <a:srgbClr val="C00000"/>
              </a:solidFill>
              <a:latin typeface="微软雅黑" panose="020B0503020204020204" charset="-122"/>
              <a:ea typeface="微软雅黑" panose="020B0503020204020204" charset="-122"/>
              <a:sym typeface="微软雅黑" panose="020B0503020204020204" charset="-122"/>
            </a:endParaRP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8426" y="1585512"/>
            <a:ext cx="1529153"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161258"/>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提前还款</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2</a:t>
            </a:fld>
            <a:endParaRPr lang="zh-CN" altLang="en-US" sz="1800">
              <a:solidFill>
                <a:schemeClr val="tx1"/>
              </a:solidFill>
              <a:latin typeface="Arial" panose="020B0604020202020204" pitchFamily="34" charset="0"/>
              <a:ea typeface="+mn-ea"/>
            </a:endParaRPr>
          </a:p>
        </p:txBody>
      </p:sp>
      <p:sp>
        <p:nvSpPr>
          <p:cNvPr id="52" name="文本框 30"/>
          <p:cNvSpPr>
            <a:spLocks noChangeArrowheads="1"/>
          </p:cNvSpPr>
          <p:nvPr/>
        </p:nvSpPr>
        <p:spPr bwMode="auto">
          <a:xfrm>
            <a:off x="1246910" y="4154962"/>
            <a:ext cx="5239349" cy="2031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1800" dirty="0">
                <a:latin typeface="微软雅黑" panose="020B0503020204020204" charset="-122"/>
                <a:ea typeface="微软雅黑" panose="020B0503020204020204" charset="-122"/>
                <a:sym typeface="Calibri" panose="020F0502020204030204" pitchFamily="34" charset="0"/>
              </a:rPr>
              <a:t>提前还款可以申请一次性还清一份或多份合</a:t>
            </a:r>
            <a:r>
              <a:rPr lang="zh-CN" altLang="en-US" sz="1800" dirty="0" smtClean="0">
                <a:latin typeface="微软雅黑" panose="020B0503020204020204" charset="-122"/>
                <a:ea typeface="微软雅黑" panose="020B0503020204020204" charset="-122"/>
                <a:sym typeface="Calibri" panose="020F0502020204030204" pitchFamily="34" charset="0"/>
              </a:rPr>
              <a:t>同，也</a:t>
            </a:r>
            <a:r>
              <a:rPr lang="zh-CN" altLang="en-US" sz="1800" dirty="0">
                <a:latin typeface="微软雅黑" panose="020B0503020204020204" charset="-122"/>
                <a:ea typeface="微软雅黑" panose="020B0503020204020204" charset="-122"/>
                <a:sym typeface="Calibri" panose="020F0502020204030204" pitchFamily="34" charset="0"/>
              </a:rPr>
              <a:t>可以申</a:t>
            </a:r>
            <a:r>
              <a:rPr lang="zh-CN" altLang="en-US" sz="1800" dirty="0" smtClean="0">
                <a:latin typeface="微软雅黑" panose="020B0503020204020204" charset="-122"/>
                <a:ea typeface="微软雅黑" panose="020B0503020204020204" charset="-122"/>
                <a:sym typeface="Calibri" panose="020F0502020204030204" pitchFamily="34" charset="0"/>
              </a:rPr>
              <a:t>请偿</a:t>
            </a:r>
            <a:r>
              <a:rPr lang="zh-CN" altLang="en-US" sz="1800" dirty="0">
                <a:latin typeface="微软雅黑" panose="020B0503020204020204" charset="-122"/>
                <a:ea typeface="微软雅黑" panose="020B0503020204020204" charset="-122"/>
                <a:sym typeface="Calibri" panose="020F0502020204030204" pitchFamily="34" charset="0"/>
              </a:rPr>
              <a:t>还部分本</a:t>
            </a:r>
            <a:r>
              <a:rPr lang="zh-CN" altLang="en-US" sz="1800" dirty="0" smtClean="0">
                <a:latin typeface="微软雅黑" panose="020B0503020204020204" charset="-122"/>
                <a:ea typeface="微软雅黑" panose="020B0503020204020204" charset="-122"/>
                <a:sym typeface="Calibri" panose="020F0502020204030204" pitchFamily="34" charset="0"/>
              </a:rPr>
              <a:t>金（必须为</a:t>
            </a:r>
            <a:r>
              <a:rPr lang="en-US" altLang="zh-CN" sz="1800" dirty="0" smtClean="0">
                <a:latin typeface="微软雅黑" panose="020B0503020204020204" charset="-122"/>
                <a:ea typeface="微软雅黑" panose="020B0503020204020204" charset="-122"/>
                <a:sym typeface="Calibri" panose="020F0502020204030204" pitchFamily="34" charset="0"/>
              </a:rPr>
              <a:t>500</a:t>
            </a:r>
            <a:r>
              <a:rPr lang="zh-CN" altLang="en-US" sz="1800" dirty="0" smtClean="0">
                <a:latin typeface="微软雅黑" panose="020B0503020204020204" charset="-122"/>
                <a:ea typeface="微软雅黑" panose="020B0503020204020204" charset="-122"/>
                <a:sym typeface="Calibri" panose="020F0502020204030204" pitchFamily="34" charset="0"/>
              </a:rPr>
              <a:t>元以上、且为</a:t>
            </a:r>
            <a:r>
              <a:rPr lang="en-US" altLang="zh-CN" sz="1800" dirty="0" smtClean="0">
                <a:latin typeface="微软雅黑" panose="020B0503020204020204" charset="-122"/>
                <a:ea typeface="微软雅黑" panose="020B0503020204020204" charset="-122"/>
                <a:sym typeface="Calibri" panose="020F0502020204030204" pitchFamily="34" charset="0"/>
              </a:rPr>
              <a:t>100</a:t>
            </a:r>
            <a:r>
              <a:rPr lang="zh-CN" altLang="en-US" sz="1800" dirty="0" smtClean="0">
                <a:latin typeface="微软雅黑" panose="020B0503020204020204" charset="-122"/>
                <a:ea typeface="微软雅黑" panose="020B0503020204020204" charset="-122"/>
                <a:sym typeface="Calibri" panose="020F0502020204030204" pitchFamily="34" charset="0"/>
              </a:rPr>
              <a:t>元的整数倍）及</a:t>
            </a:r>
            <a:r>
              <a:rPr lang="zh-CN" altLang="en-US" sz="1800" dirty="0">
                <a:latin typeface="微软雅黑" panose="020B0503020204020204" charset="-122"/>
                <a:ea typeface="微软雅黑" panose="020B0503020204020204" charset="-122"/>
                <a:sym typeface="Calibri" panose="020F0502020204030204" pitchFamily="34" charset="0"/>
              </a:rPr>
              <a:t>相应利息</a:t>
            </a:r>
            <a:r>
              <a:rPr lang="zh-CN" altLang="en-US" sz="1800" dirty="0" smtClean="0">
                <a:latin typeface="微软雅黑" panose="020B0503020204020204" charset="-122"/>
                <a:ea typeface="微软雅黑" panose="020B0503020204020204" charset="-122"/>
                <a:sym typeface="Calibri" panose="020F0502020204030204" pitchFamily="34" charset="0"/>
              </a:rPr>
              <a:t>。</a:t>
            </a:r>
            <a:endParaRPr lang="en-US" altLang="zh-CN" sz="18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1800" dirty="0">
                <a:latin typeface="微软雅黑" panose="020B0503020204020204" charset="-122"/>
                <a:ea typeface="微软雅黑" panose="020B0503020204020204" charset="-122"/>
              </a:rPr>
              <a:t>截至当月</a:t>
            </a:r>
            <a:r>
              <a:rPr lang="en-US" altLang="zh-CN" sz="1800" dirty="0">
                <a:latin typeface="微软雅黑" panose="020B0503020204020204" charset="-122"/>
                <a:ea typeface="微软雅黑" panose="020B0503020204020204" charset="-122"/>
              </a:rPr>
              <a:t>20</a:t>
            </a:r>
            <a:r>
              <a:rPr lang="zh-CN" altLang="en-US" sz="1800" dirty="0">
                <a:latin typeface="微软雅黑" panose="020B0503020204020204" charset="-122"/>
                <a:ea typeface="微软雅黑" panose="020B0503020204020204" charset="-122"/>
              </a:rPr>
              <a:t>日，如果指定账户内资金不足以支付提前还款应还利息，将视为本次提前还款申请无效；足以支付提前还款应还利息但不足以支付提前还款应还本金的，仅扣收应还利息</a:t>
            </a:r>
            <a:r>
              <a:rPr lang="zh-CN" altLang="en-US" sz="1800" dirty="0" smtClean="0">
                <a:latin typeface="微软雅黑" panose="020B0503020204020204" charset="-122"/>
                <a:ea typeface="微软雅黑" panose="020B0503020204020204" charset="-122"/>
              </a:rPr>
              <a:t>。</a:t>
            </a:r>
            <a:endParaRPr lang="en-US" altLang="zh-CN" sz="1800" dirty="0" smtClean="0">
              <a:latin typeface="微软雅黑" panose="020B0503020204020204" charset="-122"/>
              <a:ea typeface="微软雅黑" panose="020B0503020204020204" charset="-122"/>
            </a:endParaRPr>
          </a:p>
        </p:txBody>
      </p:sp>
      <p:sp>
        <p:nvSpPr>
          <p:cNvPr id="53" name="文本框 30"/>
          <p:cNvSpPr>
            <a:spLocks noChangeArrowheads="1"/>
          </p:cNvSpPr>
          <p:nvPr/>
        </p:nvSpPr>
        <p:spPr bwMode="auto">
          <a:xfrm>
            <a:off x="1519237" y="2029086"/>
            <a:ext cx="10329863" cy="16312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zh-CN" sz="2000" dirty="0" smtClean="0">
                <a:latin typeface="微软雅黑" panose="020B0503020204020204" charset="-122"/>
                <a:ea typeface="微软雅黑" panose="020B0503020204020204" charset="-122"/>
                <a:sym typeface="Calibri" panose="020F0502020204030204" pitchFamily="34" charset="0"/>
              </a:rPr>
              <a:t>1. </a:t>
            </a:r>
            <a:r>
              <a:rPr lang="zh-CN" altLang="en-US" sz="2000" dirty="0" smtClean="0">
                <a:latin typeface="微软雅黑" panose="020B0503020204020204" charset="-122"/>
                <a:ea typeface="微软雅黑" panose="020B0503020204020204" charset="-122"/>
                <a:sym typeface="Calibri" panose="020F0502020204030204" pitchFamily="34" charset="0"/>
              </a:rPr>
              <a:t>每月</a:t>
            </a:r>
            <a:r>
              <a:rPr lang="en-US" altLang="zh-CN" sz="2000" dirty="0" smtClean="0">
                <a:latin typeface="微软雅黑" panose="020B0503020204020204" charset="-122"/>
                <a:ea typeface="微软雅黑" panose="020B0503020204020204" charset="-122"/>
                <a:sym typeface="Calibri" panose="020F0502020204030204" pitchFamily="34" charset="0"/>
              </a:rPr>
              <a:t>15</a:t>
            </a:r>
            <a:r>
              <a:rPr lang="zh-CN" altLang="en-US" sz="2000" dirty="0">
                <a:latin typeface="微软雅黑" panose="020B0503020204020204" charset="-122"/>
                <a:ea typeface="微软雅黑" panose="020B0503020204020204" charset="-122"/>
                <a:sym typeface="Calibri" panose="020F0502020204030204" pitchFamily="34" charset="0"/>
              </a:rPr>
              <a:t>日（含）之前可</a:t>
            </a:r>
            <a:r>
              <a:rPr lang="zh-CN" altLang="en-US" sz="2000" dirty="0" smtClean="0">
                <a:latin typeface="微软雅黑" panose="020B0503020204020204" charset="-122"/>
                <a:ea typeface="微软雅黑" panose="020B0503020204020204" charset="-122"/>
                <a:sym typeface="Calibri" panose="020F0502020204030204" pitchFamily="34" charset="0"/>
              </a:rPr>
              <a:t>以在学生在线服务系统申</a:t>
            </a:r>
            <a:r>
              <a:rPr lang="zh-CN" altLang="en-US" sz="2000" dirty="0">
                <a:latin typeface="微软雅黑" panose="020B0503020204020204" charset="-122"/>
                <a:ea typeface="微软雅黑" panose="020B0503020204020204" charset="-122"/>
                <a:sym typeface="Calibri" panose="020F0502020204030204" pitchFamily="34" charset="0"/>
              </a:rPr>
              <a:t>请本</a:t>
            </a:r>
            <a:r>
              <a:rPr lang="zh-CN" altLang="en-US" sz="2000" dirty="0" smtClean="0">
                <a:latin typeface="微软雅黑" panose="020B0503020204020204" charset="-122"/>
                <a:ea typeface="微软雅黑" panose="020B0503020204020204" charset="-122"/>
                <a:sym typeface="Calibri" panose="020F0502020204030204" pitchFamily="34" charset="0"/>
              </a:rPr>
              <a:t>月的</a:t>
            </a:r>
            <a:r>
              <a:rPr lang="zh-CN" altLang="en-US" sz="2000" dirty="0">
                <a:latin typeface="微软雅黑" panose="020B0503020204020204" charset="-122"/>
                <a:ea typeface="微软雅黑" panose="020B0503020204020204" charset="-122"/>
                <a:sym typeface="Calibri" panose="020F0502020204030204" pitchFamily="34" charset="0"/>
              </a:rPr>
              <a:t>提前还款，</a:t>
            </a:r>
            <a:r>
              <a:rPr lang="en-US" altLang="zh-CN" sz="2000" dirty="0">
                <a:latin typeface="微软雅黑" panose="020B0503020204020204" charset="-122"/>
                <a:ea typeface="微软雅黑" panose="020B0503020204020204" charset="-122"/>
                <a:sym typeface="Calibri" panose="020F0502020204030204" pitchFamily="34" charset="0"/>
              </a:rPr>
              <a:t>15</a:t>
            </a:r>
            <a:r>
              <a:rPr lang="zh-CN" altLang="en-US" sz="2000" dirty="0">
                <a:latin typeface="微软雅黑" panose="020B0503020204020204" charset="-122"/>
                <a:ea typeface="微软雅黑" panose="020B0503020204020204" charset="-122"/>
                <a:sym typeface="Calibri" panose="020F0502020204030204" pitchFamily="34" charset="0"/>
              </a:rPr>
              <a:t>日之后只能申请下个</a:t>
            </a:r>
            <a:r>
              <a:rPr lang="zh-CN" altLang="en-US" sz="2000" dirty="0" smtClean="0">
                <a:latin typeface="微软雅黑" panose="020B0503020204020204" charset="-122"/>
                <a:ea typeface="微软雅黑" panose="020B0503020204020204" charset="-122"/>
                <a:sym typeface="Calibri" panose="020F0502020204030204" pitchFamily="34" charset="0"/>
              </a:rPr>
              <a:t>月的</a:t>
            </a:r>
            <a:r>
              <a:rPr lang="zh-CN" altLang="en-US" sz="2000" dirty="0">
                <a:latin typeface="微软雅黑" panose="020B0503020204020204" charset="-122"/>
                <a:ea typeface="微软雅黑" panose="020B0503020204020204" charset="-122"/>
                <a:sym typeface="Calibri" panose="020F0502020204030204" pitchFamily="34" charset="0"/>
              </a:rPr>
              <a:t>提前还款</a:t>
            </a:r>
            <a:r>
              <a:rPr lang="zh-CN" altLang="en-US" sz="2000" dirty="0" smtClean="0">
                <a:latin typeface="微软雅黑" panose="020B0503020204020204" charset="-122"/>
                <a:ea typeface="微软雅黑" panose="020B0503020204020204" charset="-122"/>
                <a:sym typeface="Calibri" panose="020F0502020204030204" pitchFamily="34" charset="0"/>
              </a:rPr>
              <a:t>。每年</a:t>
            </a:r>
            <a:r>
              <a:rPr lang="en-US" altLang="zh-CN" sz="2000" dirty="0" smtClean="0">
                <a:latin typeface="微软雅黑" panose="020B0503020204020204" charset="-122"/>
                <a:ea typeface="微软雅黑" panose="020B0503020204020204" charset="-122"/>
                <a:sym typeface="Calibri" panose="020F0502020204030204" pitchFamily="34" charset="0"/>
              </a:rPr>
              <a:t>10</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smtClean="0">
                <a:latin typeface="微软雅黑" panose="020B0503020204020204" charset="-122"/>
                <a:ea typeface="微软雅黑" panose="020B0503020204020204" charset="-122"/>
                <a:sym typeface="Calibri" panose="020F0502020204030204" pitchFamily="34" charset="0"/>
              </a:rPr>
              <a:t>16</a:t>
            </a:r>
            <a:r>
              <a:rPr lang="zh-CN" altLang="en-US" sz="2000" dirty="0" smtClean="0">
                <a:latin typeface="微软雅黑" panose="020B0503020204020204" charset="-122"/>
                <a:ea typeface="微软雅黑" panose="020B0503020204020204" charset="-122"/>
                <a:sym typeface="Calibri" panose="020F0502020204030204" pitchFamily="34" charset="0"/>
              </a:rPr>
              <a:t>日至</a:t>
            </a:r>
            <a:r>
              <a:rPr lang="en-US" altLang="zh-CN" sz="2000" dirty="0">
                <a:latin typeface="微软雅黑" panose="020B0503020204020204" charset="-122"/>
                <a:ea typeface="微软雅黑" panose="020B0503020204020204" charset="-122"/>
                <a:sym typeface="Calibri" panose="020F0502020204030204" pitchFamily="34" charset="0"/>
              </a:rPr>
              <a:t>12</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15</a:t>
            </a:r>
            <a:r>
              <a:rPr lang="zh-CN" altLang="en-US" sz="2000" dirty="0">
                <a:latin typeface="微软雅黑" panose="020B0503020204020204" charset="-122"/>
                <a:ea typeface="微软雅黑" panose="020B0503020204020204" charset="-122"/>
                <a:sym typeface="Calibri" panose="020F0502020204030204" pitchFamily="34" charset="0"/>
              </a:rPr>
              <a:t>日（含</a:t>
            </a:r>
            <a:r>
              <a:rPr lang="zh-CN" altLang="en-US" sz="2000" dirty="0" smtClean="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之间</a:t>
            </a:r>
            <a:r>
              <a:rPr lang="zh-CN" altLang="en-US" sz="2000" dirty="0" smtClean="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仅能申</a:t>
            </a:r>
            <a:r>
              <a:rPr lang="zh-CN" altLang="en-US" sz="2000" dirty="0" smtClean="0">
                <a:latin typeface="微软雅黑" panose="020B0503020204020204" charset="-122"/>
                <a:ea typeface="微软雅黑" panose="020B0503020204020204" charset="-122"/>
                <a:sym typeface="Calibri" panose="020F0502020204030204" pitchFamily="34" charset="0"/>
              </a:rPr>
              <a:t>请当年</a:t>
            </a:r>
            <a:r>
              <a:rPr lang="en-US" altLang="zh-CN" sz="2000" dirty="0" smtClean="0">
                <a:latin typeface="微软雅黑" panose="020B0503020204020204" charset="-122"/>
                <a:ea typeface="微软雅黑" panose="020B0503020204020204" charset="-122"/>
                <a:sym typeface="Calibri" panose="020F0502020204030204" pitchFamily="34" charset="0"/>
              </a:rPr>
              <a:t>12</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20</a:t>
            </a:r>
            <a:r>
              <a:rPr lang="zh-CN" altLang="en-US" sz="2000" dirty="0">
                <a:latin typeface="微软雅黑" panose="020B0503020204020204" charset="-122"/>
                <a:ea typeface="微软雅黑" panose="020B0503020204020204" charset="-122"/>
                <a:sym typeface="Calibri" panose="020F0502020204030204" pitchFamily="34" charset="0"/>
              </a:rPr>
              <a:t>日的提前还款</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r>
              <a:rPr lang="en-US" altLang="zh-CN" sz="2000" dirty="0" smtClean="0">
                <a:latin typeface="微软雅黑" panose="020B0503020204020204" charset="-122"/>
                <a:ea typeface="微软雅黑" panose="020B0503020204020204" charset="-122"/>
                <a:sym typeface="Calibri" panose="020F0502020204030204" pitchFamily="34" charset="0"/>
              </a:rPr>
              <a:t>2. </a:t>
            </a:r>
            <a:r>
              <a:rPr lang="zh-CN" altLang="en-US" sz="2000" dirty="0" smtClean="0">
                <a:latin typeface="微软雅黑" panose="020B0503020204020204" charset="-122"/>
                <a:ea typeface="微软雅黑" panose="020B0503020204020204" charset="-122"/>
                <a:sym typeface="Calibri" panose="020F0502020204030204" pitchFamily="34" charset="0"/>
              </a:rPr>
              <a:t>通过支付宝或</a:t>
            </a:r>
            <a:r>
              <a:rPr lang="en-US" altLang="zh-CN" sz="2000" dirty="0" smtClean="0">
                <a:latin typeface="微软雅黑" panose="020B0503020204020204" charset="-122"/>
                <a:ea typeface="微软雅黑" panose="020B0503020204020204" charset="-122"/>
                <a:sym typeface="Calibri" panose="020F0502020204030204" pitchFamily="34" charset="0"/>
              </a:rPr>
              <a:t>POS</a:t>
            </a:r>
            <a:r>
              <a:rPr lang="zh-CN" altLang="en-US" sz="2000" dirty="0" smtClean="0">
                <a:latin typeface="微软雅黑" panose="020B0503020204020204" charset="-122"/>
                <a:ea typeface="微软雅黑" panose="020B0503020204020204" charset="-122"/>
                <a:sym typeface="Calibri" panose="020F0502020204030204" pitchFamily="34" charset="0"/>
              </a:rPr>
              <a:t>进行还款。</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r>
              <a:rPr lang="en-US" altLang="zh-CN" sz="2000" dirty="0" smtClean="0">
                <a:latin typeface="微软雅黑" panose="020B0503020204020204" charset="-122"/>
                <a:ea typeface="微软雅黑" panose="020B0503020204020204" charset="-122"/>
                <a:sym typeface="Calibri" panose="020F0502020204030204" pitchFamily="34" charset="0"/>
              </a:rPr>
              <a:t>3. </a:t>
            </a:r>
            <a:r>
              <a:rPr lang="zh-CN" altLang="en-US" sz="2000" dirty="0" smtClean="0">
                <a:latin typeface="微软雅黑" panose="020B0503020204020204" charset="-122"/>
                <a:ea typeface="微软雅黑" panose="020B0503020204020204" charset="-122"/>
                <a:sym typeface="Calibri" panose="020F0502020204030204" pitchFamily="34" charset="0"/>
              </a:rPr>
              <a:t>下月</a:t>
            </a:r>
            <a:r>
              <a:rPr lang="en-US" altLang="zh-CN" sz="2000" dirty="0" smtClean="0">
                <a:latin typeface="微软雅黑" panose="020B0503020204020204" charset="-122"/>
                <a:ea typeface="微软雅黑" panose="020B0503020204020204" charset="-122"/>
                <a:sym typeface="Calibri" panose="020F0502020204030204" pitchFamily="34" charset="0"/>
              </a:rPr>
              <a:t>1</a:t>
            </a:r>
            <a:r>
              <a:rPr lang="zh-CN" altLang="en-US" sz="2000" dirty="0" smtClean="0">
                <a:latin typeface="微软雅黑" panose="020B0503020204020204" charset="-122"/>
                <a:ea typeface="微软雅黑" panose="020B0503020204020204" charset="-122"/>
                <a:sym typeface="Calibri" panose="020F0502020204030204" pitchFamily="34" charset="0"/>
              </a:rPr>
              <a:t>日登录学生在线系统查看还款结果，失败的话没有不良影响。</a:t>
            </a:r>
            <a:endParaRPr lang="zh-CN" altLang="en-US" sz="2000" dirty="0">
              <a:latin typeface="微软雅黑" panose="020B0503020204020204" charset="-122"/>
              <a:ea typeface="微软雅黑" panose="020B0503020204020204" charset="-122"/>
            </a:endParaRPr>
          </a:p>
        </p:txBody>
      </p:sp>
      <p:sp>
        <p:nvSpPr>
          <p:cNvPr id="54" name="文本框 2"/>
          <p:cNvSpPr>
            <a:spLocks noChangeArrowheads="1"/>
          </p:cNvSpPr>
          <p:nvPr/>
        </p:nvSpPr>
        <p:spPr bwMode="auto">
          <a:xfrm>
            <a:off x="1519237" y="3755887"/>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注意事项：</a:t>
            </a:r>
            <a:endParaRPr lang="zh-CN" altLang="en-US" sz="2000" b="1" dirty="0">
              <a:solidFill>
                <a:schemeClr val="accent2"/>
              </a:solidFill>
              <a:latin typeface="微软雅黑" panose="020B0503020204020204" charset="-122"/>
              <a:ea typeface="微软雅黑" panose="020B0503020204020204" charset="-122"/>
            </a:endParaRPr>
          </a:p>
        </p:txBody>
      </p:sp>
      <p:sp>
        <p:nvSpPr>
          <p:cNvPr id="55" name="文本框 2"/>
          <p:cNvSpPr>
            <a:spLocks noChangeArrowheads="1"/>
          </p:cNvSpPr>
          <p:nvPr/>
        </p:nvSpPr>
        <p:spPr bwMode="auto">
          <a:xfrm>
            <a:off x="1519237" y="1671638"/>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简要流程：</a:t>
            </a:r>
            <a:endParaRPr lang="zh-CN" altLang="en-US" sz="2000" b="1" dirty="0">
              <a:solidFill>
                <a:schemeClr val="accent2"/>
              </a:solidFill>
              <a:latin typeface="微软雅黑" panose="020B0503020204020204" charset="-122"/>
              <a:ea typeface="微软雅黑" panose="020B0503020204020204" charset="-122"/>
            </a:endParaRPr>
          </a:p>
        </p:txBody>
      </p:sp>
      <p:pic>
        <p:nvPicPr>
          <p:cNvPr id="139266" name="Picture 2" descr="C:\Users\CDB\Desktop\诚信教育校园行\3.bmp"/>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486259" y="3835031"/>
            <a:ext cx="5427002" cy="2671189"/>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矩形 7"/>
          <p:cNvSpPr>
            <a:spLocks noChangeArrowheads="1"/>
          </p:cNvSpPr>
          <p:nvPr/>
        </p:nvSpPr>
        <p:spPr bwMode="auto">
          <a:xfrm>
            <a:off x="452439" y="288926"/>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国开行生源</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地助学贷款还款流程</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6838" y="1588295"/>
            <a:ext cx="1442387"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161258"/>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逾期还款</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3</a:t>
            </a:fld>
            <a:endParaRPr lang="zh-CN" altLang="en-US" sz="1800">
              <a:solidFill>
                <a:schemeClr val="tx1"/>
              </a:solidFill>
              <a:latin typeface="Arial" panose="020B0604020202020204" pitchFamily="34" charset="0"/>
              <a:ea typeface="+mn-ea"/>
            </a:endParaRPr>
          </a:p>
        </p:txBody>
      </p:sp>
      <p:sp>
        <p:nvSpPr>
          <p:cNvPr id="53" name="文本框 30"/>
          <p:cNvSpPr>
            <a:spLocks noChangeArrowheads="1"/>
          </p:cNvSpPr>
          <p:nvPr/>
        </p:nvSpPr>
        <p:spPr bwMode="auto">
          <a:xfrm>
            <a:off x="1519237" y="2029086"/>
            <a:ext cx="10329863" cy="16312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457200" indent="-457200">
              <a:buFont typeface="+mj-lt"/>
              <a:buAutoNum type="arabicPeriod"/>
            </a:pPr>
            <a:r>
              <a:rPr lang="zh-CN" altLang="en-US" sz="2000" dirty="0" smtClean="0">
                <a:latin typeface="微软雅黑" panose="020B0503020204020204" charset="-122"/>
                <a:ea typeface="微软雅黑" panose="020B0503020204020204" charset="-122"/>
                <a:sym typeface="Calibri" panose="020F0502020204030204" pitchFamily="34" charset="0"/>
              </a:rPr>
              <a:t>开</a:t>
            </a:r>
            <a:r>
              <a:rPr lang="zh-CN" altLang="en-US" sz="2000" dirty="0">
                <a:latin typeface="微软雅黑" panose="020B0503020204020204" charset="-122"/>
                <a:ea typeface="微软雅黑" panose="020B0503020204020204" charset="-122"/>
                <a:sym typeface="Calibri" panose="020F0502020204030204" pitchFamily="34" charset="0"/>
              </a:rPr>
              <a:t>始自付本息后</a:t>
            </a:r>
            <a:r>
              <a:rPr lang="zh-CN" altLang="en-US" sz="2000" dirty="0" smtClean="0">
                <a:latin typeface="微软雅黑" panose="020B0503020204020204" charset="-122"/>
                <a:ea typeface="微软雅黑" panose="020B0503020204020204" charset="-122"/>
                <a:sym typeface="Calibri" panose="020F0502020204030204" pitchFamily="34" charset="0"/>
              </a:rPr>
              <a:t>，如</a:t>
            </a:r>
            <a:r>
              <a:rPr lang="zh-CN" altLang="en-US" sz="2000" dirty="0">
                <a:latin typeface="微软雅黑" panose="020B0503020204020204" charset="-122"/>
                <a:ea typeface="微软雅黑" panose="020B0503020204020204" charset="-122"/>
                <a:sym typeface="Calibri" panose="020F0502020204030204" pitchFamily="34" charset="0"/>
              </a:rPr>
              <a:t>当年</a:t>
            </a:r>
            <a:r>
              <a:rPr lang="en-US" altLang="zh-CN" sz="2000" dirty="0">
                <a:latin typeface="微软雅黑" panose="020B0503020204020204" charset="-122"/>
                <a:ea typeface="微软雅黑" panose="020B0503020204020204" charset="-122"/>
                <a:sym typeface="Calibri" panose="020F0502020204030204" pitchFamily="34" charset="0"/>
              </a:rPr>
              <a:t>12</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20</a:t>
            </a:r>
            <a:r>
              <a:rPr lang="zh-CN" altLang="en-US" sz="2000" dirty="0">
                <a:latin typeface="微软雅黑" panose="020B0503020204020204" charset="-122"/>
                <a:ea typeface="微软雅黑" panose="020B0503020204020204" charset="-122"/>
                <a:sym typeface="Calibri" panose="020F0502020204030204" pitchFamily="34" charset="0"/>
              </a:rPr>
              <a:t>日未能及时还款，将被视作贷款逾期，并自</a:t>
            </a:r>
            <a:r>
              <a:rPr lang="en-US" altLang="zh-CN" sz="2000" dirty="0">
                <a:latin typeface="微软雅黑" panose="020B0503020204020204" charset="-122"/>
                <a:ea typeface="微软雅黑" panose="020B0503020204020204" charset="-122"/>
                <a:sym typeface="Calibri" panose="020F0502020204030204" pitchFamily="34" charset="0"/>
              </a:rPr>
              <a:t>12</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21</a:t>
            </a:r>
            <a:r>
              <a:rPr lang="zh-CN" altLang="en-US" sz="2000" dirty="0" smtClean="0">
                <a:latin typeface="微软雅黑" panose="020B0503020204020204" charset="-122"/>
                <a:ea typeface="微软雅黑" panose="020B0503020204020204" charset="-122"/>
                <a:sym typeface="Calibri" panose="020F0502020204030204" pitchFamily="34" charset="0"/>
              </a:rPr>
              <a:t>日起</a:t>
            </a:r>
            <a:r>
              <a:rPr lang="zh-CN" altLang="en-US" sz="2000" dirty="0">
                <a:latin typeface="微软雅黑" panose="020B0503020204020204" charset="-122"/>
                <a:ea typeface="微软雅黑" panose="020B0503020204020204" charset="-122"/>
                <a:sym typeface="Calibri" panose="020F0502020204030204" pitchFamily="34" charset="0"/>
              </a:rPr>
              <a:t>产生罚息</a:t>
            </a:r>
            <a:r>
              <a:rPr lang="zh-CN" altLang="en-US" sz="2000" dirty="0" smtClean="0">
                <a:latin typeface="微软雅黑" panose="020B0503020204020204" charset="-122"/>
                <a:ea typeface="微软雅黑" panose="020B0503020204020204" charset="-122"/>
                <a:sym typeface="Calibri" panose="020F0502020204030204" pitchFamily="34" charset="0"/>
              </a:rPr>
              <a:t>，罚息利率为</a:t>
            </a:r>
            <a:r>
              <a:rPr lang="zh-CN" altLang="en-US" sz="2000" dirty="0">
                <a:latin typeface="微软雅黑" panose="020B0503020204020204" charset="-122"/>
                <a:ea typeface="微软雅黑" panose="020B0503020204020204" charset="-122"/>
                <a:sym typeface="Calibri" panose="020F0502020204030204" pitchFamily="34" charset="0"/>
              </a:rPr>
              <a:t>当期利率的</a:t>
            </a:r>
            <a:r>
              <a:rPr lang="en-US" altLang="zh-CN" sz="2000" dirty="0">
                <a:latin typeface="微软雅黑" panose="020B0503020204020204" charset="-122"/>
                <a:ea typeface="微软雅黑" panose="020B0503020204020204" charset="-122"/>
                <a:sym typeface="Calibri" panose="020F0502020204030204" pitchFamily="34" charset="0"/>
              </a:rPr>
              <a:t>130%</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457200" indent="-457200">
              <a:buFont typeface="+mj-lt"/>
              <a:buAutoNum type="arabicPeriod"/>
            </a:pPr>
            <a:r>
              <a:rPr lang="zh-CN" altLang="en-US" sz="2000" dirty="0" smtClean="0">
                <a:latin typeface="微软雅黑" panose="020B0503020204020204" charset="-122"/>
                <a:ea typeface="微软雅黑" panose="020B0503020204020204" charset="-122"/>
                <a:sym typeface="Calibri" panose="020F0502020204030204" pitchFamily="34" charset="0"/>
              </a:rPr>
              <a:t>除</a:t>
            </a:r>
            <a:r>
              <a:rPr lang="en-US" altLang="zh-CN" sz="2000" dirty="0">
                <a:latin typeface="微软雅黑" panose="020B0503020204020204" charset="-122"/>
                <a:ea typeface="微软雅黑" panose="020B0503020204020204" charset="-122"/>
                <a:sym typeface="Calibri" panose="020F0502020204030204" pitchFamily="34" charset="0"/>
              </a:rPr>
              <a:t>11</a:t>
            </a:r>
            <a:r>
              <a:rPr lang="zh-CN" altLang="en-US" sz="2000" dirty="0">
                <a:latin typeface="微软雅黑" panose="020B0503020204020204" charset="-122"/>
                <a:ea typeface="微软雅黑" panose="020B0503020204020204" charset="-122"/>
                <a:sym typeface="Calibri" panose="020F0502020204030204" pitchFamily="34" charset="0"/>
              </a:rPr>
              <a:t>月外，每月</a:t>
            </a:r>
            <a:r>
              <a:rPr lang="en-US" altLang="zh-CN" sz="2000" dirty="0">
                <a:latin typeface="微软雅黑" panose="020B0503020204020204" charset="-122"/>
                <a:ea typeface="微软雅黑" panose="020B0503020204020204" charset="-122"/>
                <a:sym typeface="Calibri" panose="020F0502020204030204" pitchFamily="34" charset="0"/>
              </a:rPr>
              <a:t>20</a:t>
            </a:r>
            <a:r>
              <a:rPr lang="zh-CN" altLang="en-US" sz="2000" dirty="0">
                <a:latin typeface="微软雅黑" panose="020B0503020204020204" charset="-122"/>
                <a:ea typeface="微软雅黑" panose="020B0503020204020204" charset="-122"/>
                <a:sym typeface="Calibri" panose="020F0502020204030204" pitchFamily="34" charset="0"/>
              </a:rPr>
              <a:t>日前都可进行逾期贷款还款。</a:t>
            </a:r>
            <a:r>
              <a:rPr lang="zh-CN" altLang="en-US" sz="2000" dirty="0" smtClean="0">
                <a:latin typeface="微软雅黑" panose="020B0503020204020204" charset="-122"/>
                <a:ea typeface="微软雅黑" panose="020B0503020204020204" charset="-122"/>
                <a:sym typeface="Calibri" panose="020F0502020204030204" pitchFamily="34" charset="0"/>
              </a:rPr>
              <a:t>逾</a:t>
            </a:r>
            <a:r>
              <a:rPr lang="zh-CN" altLang="en-US" sz="2000" dirty="0">
                <a:latin typeface="微软雅黑" panose="020B0503020204020204" charset="-122"/>
                <a:ea typeface="微软雅黑" panose="020B0503020204020204" charset="-122"/>
                <a:sym typeface="Calibri" panose="020F0502020204030204" pitchFamily="34" charset="0"/>
              </a:rPr>
              <a:t>期还款时应偿还</a:t>
            </a:r>
            <a:r>
              <a:rPr lang="zh-CN" altLang="en-US" sz="2000" dirty="0" smtClean="0">
                <a:latin typeface="微软雅黑" panose="020B0503020204020204" charset="-122"/>
                <a:ea typeface="微软雅黑" panose="020B0503020204020204" charset="-122"/>
                <a:sym typeface="Calibri" panose="020F0502020204030204" pitchFamily="34" charset="0"/>
              </a:rPr>
              <a:t>逾期</a:t>
            </a:r>
            <a:r>
              <a:rPr lang="zh-CN" altLang="en-US" sz="2000" dirty="0">
                <a:latin typeface="微软雅黑" panose="020B0503020204020204" charset="-122"/>
                <a:ea typeface="微软雅黑" panose="020B0503020204020204" charset="-122"/>
                <a:sym typeface="Calibri" panose="020F0502020204030204" pitchFamily="34" charset="0"/>
              </a:rPr>
              <a:t>本息和截止还款当月</a:t>
            </a:r>
            <a:r>
              <a:rPr lang="en-US" altLang="zh-CN" sz="2000" dirty="0">
                <a:latin typeface="微软雅黑" panose="020B0503020204020204" charset="-122"/>
                <a:ea typeface="微软雅黑" panose="020B0503020204020204" charset="-122"/>
                <a:sym typeface="Calibri" panose="020F0502020204030204" pitchFamily="34" charset="0"/>
              </a:rPr>
              <a:t>20</a:t>
            </a:r>
            <a:r>
              <a:rPr lang="zh-CN" altLang="en-US" sz="2000" dirty="0">
                <a:latin typeface="微软雅黑" panose="020B0503020204020204" charset="-122"/>
                <a:ea typeface="微软雅黑" panose="020B0503020204020204" charset="-122"/>
                <a:sym typeface="Calibri" panose="020F0502020204030204" pitchFamily="34" charset="0"/>
              </a:rPr>
              <a:t>日的罚息。具体金额可登录学生在线服</a:t>
            </a:r>
            <a:r>
              <a:rPr lang="zh-CN" altLang="en-US" sz="2000" dirty="0" smtClean="0">
                <a:latin typeface="微软雅黑" panose="020B0503020204020204" charset="-122"/>
                <a:ea typeface="微软雅黑" panose="020B0503020204020204" charset="-122"/>
                <a:sym typeface="Calibri" panose="020F0502020204030204" pitchFamily="34" charset="0"/>
              </a:rPr>
              <a:t>务系</a:t>
            </a:r>
            <a:r>
              <a:rPr lang="zh-CN" altLang="en-US" sz="2000" dirty="0">
                <a:latin typeface="微软雅黑" panose="020B0503020204020204" charset="-122"/>
                <a:ea typeface="微软雅黑" panose="020B0503020204020204" charset="-122"/>
                <a:sym typeface="Calibri" panose="020F0502020204030204" pitchFamily="34" charset="0"/>
              </a:rPr>
              <a:t>统查询</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457200" indent="-457200">
              <a:buFont typeface="+mj-lt"/>
              <a:buAutoNum type="arabicPeriod"/>
            </a:pPr>
            <a:r>
              <a:rPr lang="zh-CN" altLang="en-US" sz="2000" dirty="0">
                <a:latin typeface="微软雅黑" panose="020B0503020204020204" charset="-122"/>
                <a:ea typeface="微软雅黑" panose="020B0503020204020204" charset="-122"/>
                <a:sym typeface="Calibri" panose="020F0502020204030204" pitchFamily="34" charset="0"/>
              </a:rPr>
              <a:t>只</a:t>
            </a:r>
            <a:r>
              <a:rPr lang="zh-CN" altLang="en-US" sz="2000" dirty="0" smtClean="0">
                <a:latin typeface="微软雅黑" panose="020B0503020204020204" charset="-122"/>
                <a:ea typeface="微软雅黑" panose="020B0503020204020204" charset="-122"/>
                <a:sym typeface="Calibri" panose="020F0502020204030204" pitchFamily="34" charset="0"/>
              </a:rPr>
              <a:t>要存入足够金额，系统将自动扣除逾期本息，无需提出申请。</a:t>
            </a:r>
            <a:endParaRPr lang="zh-CN" altLang="en-US" sz="2000" dirty="0">
              <a:latin typeface="微软雅黑" panose="020B0503020204020204" charset="-122"/>
              <a:ea typeface="微软雅黑" panose="020B0503020204020204" charset="-122"/>
              <a:sym typeface="Calibri" panose="020F0502020204030204" pitchFamily="34" charset="0"/>
            </a:endParaRPr>
          </a:p>
        </p:txBody>
      </p:sp>
      <p:sp>
        <p:nvSpPr>
          <p:cNvPr id="55" name="文本框 2"/>
          <p:cNvSpPr>
            <a:spLocks noChangeArrowheads="1"/>
          </p:cNvSpPr>
          <p:nvPr/>
        </p:nvSpPr>
        <p:spPr bwMode="auto">
          <a:xfrm>
            <a:off x="1519237" y="1671638"/>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简要流程：</a:t>
            </a:r>
            <a:endParaRPr lang="zh-CN" altLang="en-US" sz="2000" b="1" dirty="0">
              <a:solidFill>
                <a:schemeClr val="accent2"/>
              </a:solidFill>
              <a:latin typeface="微软雅黑" panose="020B0503020204020204" charset="-122"/>
              <a:ea typeface="微软雅黑" panose="020B0503020204020204" charset="-122"/>
            </a:endParaRPr>
          </a:p>
        </p:txBody>
      </p:sp>
      <p:sp>
        <p:nvSpPr>
          <p:cNvPr id="14" name="文本框 30"/>
          <p:cNvSpPr>
            <a:spLocks noChangeArrowheads="1"/>
          </p:cNvSpPr>
          <p:nvPr/>
        </p:nvSpPr>
        <p:spPr bwMode="auto">
          <a:xfrm>
            <a:off x="1366840" y="4250666"/>
            <a:ext cx="10480674"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按照国家</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征</a:t>
            </a:r>
            <a:r>
              <a:rPr lang="zh-CN" altLang="en-US" sz="2000" dirty="0" smtClean="0">
                <a:latin typeface="微软雅黑" panose="020B0503020204020204" charset="-122"/>
                <a:ea typeface="微软雅黑" panose="020B0503020204020204" charset="-122"/>
                <a:sym typeface="Calibri" panose="020F0502020204030204" pitchFamily="34" charset="0"/>
              </a:rPr>
              <a:t>信业管</a:t>
            </a:r>
            <a:r>
              <a:rPr lang="zh-CN" altLang="en-US" sz="2000" dirty="0">
                <a:latin typeface="微软雅黑" panose="020B0503020204020204" charset="-122"/>
                <a:ea typeface="微软雅黑" panose="020B0503020204020204" charset="-122"/>
                <a:sym typeface="Calibri" panose="020F0502020204030204" pitchFamily="34" charset="0"/>
              </a:rPr>
              <a:t>理条例</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的有关规定，有关不良记录将保留至逾期贷款结清后</a:t>
            </a:r>
            <a:r>
              <a:rPr lang="en-US" altLang="zh-CN" sz="2000" dirty="0">
                <a:latin typeface="微软雅黑" panose="020B0503020204020204" charset="-122"/>
                <a:ea typeface="微软雅黑" panose="020B0503020204020204" charset="-122"/>
                <a:sym typeface="Calibri" panose="020F0502020204030204" pitchFamily="34" charset="0"/>
              </a:rPr>
              <a:t>5</a:t>
            </a:r>
            <a:r>
              <a:rPr lang="zh-CN" altLang="en-US" sz="2000" dirty="0">
                <a:latin typeface="微软雅黑" panose="020B0503020204020204" charset="-122"/>
                <a:ea typeface="微软雅黑" panose="020B0503020204020204" charset="-122"/>
                <a:sym typeface="Calibri" panose="020F0502020204030204" pitchFamily="34" charset="0"/>
              </a:rPr>
              <a:t>年。为了您今后顺利的就业、出国、消费、办理信用卡、申请房贷、车贷，一旦产生违约记录，请尽快偿还逾期贷</a:t>
            </a:r>
            <a:r>
              <a:rPr lang="zh-CN" altLang="en-US" sz="2000">
                <a:latin typeface="微软雅黑" panose="020B0503020204020204" charset="-122"/>
                <a:ea typeface="微软雅黑" panose="020B0503020204020204" charset="-122"/>
                <a:sym typeface="Calibri" panose="020F0502020204030204" pitchFamily="34" charset="0"/>
              </a:rPr>
              <a:t>款</a:t>
            </a:r>
            <a:r>
              <a:rPr lang="zh-CN" altLang="en-US" sz="2000" smtClean="0">
                <a:latin typeface="微软雅黑" panose="020B0503020204020204" charset="-122"/>
                <a:ea typeface="微软雅黑" panose="020B0503020204020204" charset="-122"/>
                <a:sym typeface="Calibri" panose="020F0502020204030204" pitchFamily="34" charset="0"/>
              </a:rPr>
              <a:t>。</a:t>
            </a:r>
            <a:endParaRPr lang="zh-CN" altLang="en-US" sz="2000" dirty="0">
              <a:latin typeface="微软雅黑" panose="020B0503020204020204" charset="-122"/>
              <a:ea typeface="微软雅黑" panose="020B0503020204020204" charset="-122"/>
              <a:sym typeface="Calibri" panose="020F0502020204030204" pitchFamily="34" charset="0"/>
            </a:endParaRPr>
          </a:p>
        </p:txBody>
      </p:sp>
      <p:sp>
        <p:nvSpPr>
          <p:cNvPr id="15" name="文本框 2"/>
          <p:cNvSpPr>
            <a:spLocks noChangeArrowheads="1"/>
          </p:cNvSpPr>
          <p:nvPr/>
        </p:nvSpPr>
        <p:spPr bwMode="auto">
          <a:xfrm>
            <a:off x="1519237" y="3850555"/>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注意事项：</a:t>
            </a:r>
            <a:endParaRPr lang="zh-CN" altLang="en-US" sz="2000" b="1" dirty="0">
              <a:solidFill>
                <a:schemeClr val="accent2"/>
              </a:solidFill>
              <a:latin typeface="微软雅黑" panose="020B0503020204020204" charset="-122"/>
              <a:ea typeface="微软雅黑" panose="020B0503020204020204" charset="-122"/>
            </a:endParaRPr>
          </a:p>
        </p:txBody>
      </p:sp>
      <p:sp>
        <p:nvSpPr>
          <p:cNvPr id="13" name="矩形 7"/>
          <p:cNvSpPr>
            <a:spLocks noChangeArrowheads="1"/>
          </p:cNvSpPr>
          <p:nvPr/>
        </p:nvSpPr>
        <p:spPr bwMode="auto">
          <a:xfrm>
            <a:off x="452439" y="288926"/>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国开行生源</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地助学贷款还款流程</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8" y="858605"/>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7" name="灯片编号占位符 6"/>
          <p:cNvSpPr>
            <a:spLocks noGrp="1"/>
          </p:cNvSpPr>
          <p:nvPr>
            <p:ph type="sldNum" sz="quarter" idx="12"/>
          </p:nvPr>
        </p:nvSpPr>
        <p:spPr/>
        <p:txBody>
          <a:bodyPr/>
          <a:lstStyle/>
          <a:p>
            <a:pPr>
              <a:defRPr/>
            </a:pPr>
            <a:fld id="{50A7D6EC-BC01-493E-9D1E-6C7A7B16C25B}" type="slidenum">
              <a:rPr lang="zh-CN" altLang="en-US" smtClean="0"/>
              <a:pPr>
                <a:defRPr/>
              </a:pPr>
              <a:t>4</a:t>
            </a:fld>
            <a:endParaRPr lang="zh-CN" altLang="en-US" sz="1800">
              <a:solidFill>
                <a:schemeClr val="tx1"/>
              </a:solidFill>
              <a:latin typeface="Arial" panose="020B0604020202020204" pitchFamily="34" charset="0"/>
              <a:ea typeface="+mn-ea"/>
            </a:endParaRPr>
          </a:p>
        </p:txBody>
      </p:sp>
      <p:sp>
        <p:nvSpPr>
          <p:cNvPr id="40" name="椭圆 23"/>
          <p:cNvSpPr>
            <a:spLocks noChangeArrowheads="1"/>
          </p:cNvSpPr>
          <p:nvPr/>
        </p:nvSpPr>
        <p:spPr bwMode="auto">
          <a:xfrm>
            <a:off x="556696" y="1081900"/>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41" name="文本框 2"/>
          <p:cNvSpPr>
            <a:spLocks noChangeArrowheads="1"/>
          </p:cNvSpPr>
          <p:nvPr/>
        </p:nvSpPr>
        <p:spPr bwMode="auto">
          <a:xfrm>
            <a:off x="954489" y="981093"/>
            <a:ext cx="5907705"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200" b="1" dirty="0" smtClean="0">
                <a:solidFill>
                  <a:srgbClr val="0AAEEA"/>
                </a:solidFill>
                <a:latin typeface="微软雅黑" panose="020B0503020204020204" charset="-122"/>
                <a:ea typeface="微软雅黑" panose="020B0503020204020204" charset="-122"/>
              </a:rPr>
              <a:t>不良信息通知</a:t>
            </a:r>
            <a:endParaRPr lang="zh-CN" altLang="en-US" sz="2200" b="1" dirty="0">
              <a:solidFill>
                <a:srgbClr val="0AAEEA"/>
              </a:solidFill>
              <a:latin typeface="微软雅黑" panose="020B0503020204020204" charset="-122"/>
              <a:ea typeface="微软雅黑" panose="020B0503020204020204" charset="-122"/>
            </a:endParaRPr>
          </a:p>
        </p:txBody>
      </p:sp>
      <p:sp>
        <p:nvSpPr>
          <p:cNvPr id="42" name="直接连接符 20"/>
          <p:cNvSpPr>
            <a:spLocks noChangeShapeType="1"/>
          </p:cNvSpPr>
          <p:nvPr/>
        </p:nvSpPr>
        <p:spPr bwMode="auto">
          <a:xfrm>
            <a:off x="927099" y="1411980"/>
            <a:ext cx="2160485"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 name="页脚占位符 1"/>
          <p:cNvSpPr>
            <a:spLocks noGrp="1"/>
          </p:cNvSpPr>
          <p:nvPr>
            <p:ph type="ftr" sz="quarter" idx="11"/>
          </p:nvPr>
        </p:nvSpPr>
        <p:spPr/>
        <p:txBody>
          <a:bodyPr/>
          <a:lstStyle/>
          <a:p>
            <a:pP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a:latin typeface="Arial" panose="020B0604020202020204" pitchFamily="34" charset="0"/>
            </a:endParaRPr>
          </a:p>
        </p:txBody>
      </p:sp>
      <p:sp>
        <p:nvSpPr>
          <p:cNvPr id="58" name="矩形 57"/>
          <p:cNvSpPr/>
          <p:nvPr/>
        </p:nvSpPr>
        <p:spPr>
          <a:xfrm>
            <a:off x="782121" y="3766441"/>
            <a:ext cx="5009080" cy="1631216"/>
          </a:xfrm>
          <a:prstGeom prst="rect">
            <a:avLst/>
          </a:prstGeom>
        </p:spPr>
        <p:txBody>
          <a:bodyPr wrap="square">
            <a:spAutoFit/>
          </a:bodyPr>
          <a:lstStyle/>
          <a:p>
            <a:pPr algn="just"/>
            <a:r>
              <a:rPr lang="zh-CN" altLang="en-US" sz="2000" b="1" dirty="0" smtClean="0">
                <a:latin typeface="微软雅黑" panose="020B0503020204020204" charset="-122"/>
                <a:ea typeface="微软雅黑" panose="020B0503020204020204" charset="-122"/>
              </a:rPr>
              <a:t>学生在线服务系统邮件通知：</a:t>
            </a:r>
            <a:endParaRPr lang="en-US" altLang="zh-CN" sz="2000" b="1" dirty="0" smtClean="0">
              <a:latin typeface="微软雅黑" panose="020B0503020204020204" charset="-122"/>
              <a:ea typeface="微软雅黑" panose="020B0503020204020204" charset="-122"/>
            </a:endParaRPr>
          </a:p>
          <a:p>
            <a:pPr marL="342900" indent="-342900" algn="just">
              <a:buFont typeface="Wingdings" panose="05000000000000000000" pitchFamily="2" charset="2"/>
              <a:buChar char="l"/>
            </a:pPr>
            <a:r>
              <a:rPr lang="zh-CN" altLang="en-US" sz="2000" dirty="0" smtClean="0">
                <a:latin typeface="微软雅黑" panose="020B0503020204020204" charset="-122"/>
                <a:ea typeface="微软雅黑" panose="020B0503020204020204" charset="-122"/>
              </a:rPr>
              <a:t>在借款人产生逾期后，助学贷款业务系统会自动向借款人的学生在线服务系统账户发送邮件，提示其贷款已逾期，并将报送不良记</a:t>
            </a:r>
            <a:r>
              <a:rPr lang="zh-CN" altLang="en-US" sz="2000" smtClean="0">
                <a:latin typeface="微软雅黑" panose="020B0503020204020204" charset="-122"/>
                <a:ea typeface="微软雅黑" panose="020B0503020204020204" charset="-122"/>
              </a:rPr>
              <a:t>录。</a:t>
            </a:r>
            <a:endParaRPr lang="en-US" altLang="zh-CN" sz="2000" dirty="0" smtClean="0">
              <a:latin typeface="微软雅黑" panose="020B0503020204020204" charset="-122"/>
              <a:ea typeface="微软雅黑" panose="020B0503020204020204" charset="-122"/>
            </a:endParaRPr>
          </a:p>
        </p:txBody>
      </p:sp>
      <p:sp>
        <p:nvSpPr>
          <p:cNvPr id="9" name="Rectangle 4"/>
          <p:cNvSpPr>
            <a:spLocks noChangeArrowheads="1"/>
          </p:cNvSpPr>
          <p:nvPr/>
        </p:nvSpPr>
        <p:spPr bwMode="auto">
          <a:xfrm>
            <a:off x="0" y="0"/>
            <a:ext cx="12192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1" name="矩形 10"/>
          <p:cNvSpPr/>
          <p:nvPr/>
        </p:nvSpPr>
        <p:spPr>
          <a:xfrm>
            <a:off x="6106318" y="3768404"/>
            <a:ext cx="5092113" cy="1631216"/>
          </a:xfrm>
          <a:prstGeom prst="rect">
            <a:avLst/>
          </a:prstGeom>
        </p:spPr>
        <p:txBody>
          <a:bodyPr wrap="square">
            <a:spAutoFit/>
          </a:bodyPr>
          <a:lstStyle/>
          <a:p>
            <a:pPr algn="just"/>
            <a:r>
              <a:rPr lang="en-US" altLang="zh-CN" sz="2000" b="1" dirty="0" smtClean="0">
                <a:latin typeface="微软雅黑" panose="020B0503020204020204" charset="-122"/>
                <a:ea typeface="微软雅黑" panose="020B0503020204020204" charset="-122"/>
              </a:rPr>
              <a:t>95593</a:t>
            </a:r>
            <a:r>
              <a:rPr lang="zh-CN" altLang="en-US" sz="2000" b="1" dirty="0" smtClean="0">
                <a:latin typeface="微软雅黑" panose="020B0503020204020204" charset="-122"/>
                <a:ea typeface="微软雅黑" panose="020B0503020204020204" charset="-122"/>
              </a:rPr>
              <a:t>呼叫中心短信通知：</a:t>
            </a:r>
            <a:endParaRPr lang="en-US" altLang="zh-CN" sz="2000" b="1" dirty="0" smtClean="0">
              <a:latin typeface="微软雅黑" panose="020B0503020204020204" charset="-122"/>
              <a:ea typeface="微软雅黑" panose="020B0503020204020204" charset="-122"/>
            </a:endParaRPr>
          </a:p>
          <a:p>
            <a:pPr marL="342900" indent="-342900" algn="just">
              <a:buFont typeface="Wingdings" panose="05000000000000000000" pitchFamily="2" charset="2"/>
              <a:buChar char="l"/>
            </a:pPr>
            <a:r>
              <a:rPr lang="zh-CN" altLang="en-US" sz="2000" dirty="0">
                <a:latin typeface="微软雅黑" panose="020B0503020204020204" charset="-122"/>
                <a:ea typeface="微软雅黑" panose="020B0503020204020204" charset="-122"/>
              </a:rPr>
              <a:t>在借款</a:t>
            </a:r>
            <a:r>
              <a:rPr lang="zh-CN" altLang="en-US" sz="2000" dirty="0" smtClean="0">
                <a:latin typeface="微软雅黑" panose="020B0503020204020204" charset="-122"/>
                <a:ea typeface="微软雅黑" panose="020B0503020204020204" charset="-122"/>
              </a:rPr>
              <a:t>人征信宽限期结束之后，仍未足额还款的，总行将通过</a:t>
            </a:r>
            <a:r>
              <a:rPr lang="en-US" altLang="zh-CN" sz="2000" dirty="0" smtClean="0">
                <a:latin typeface="微软雅黑" panose="020B0503020204020204" charset="-122"/>
                <a:ea typeface="微软雅黑" panose="020B0503020204020204" charset="-122"/>
              </a:rPr>
              <a:t>95593</a:t>
            </a:r>
            <a:r>
              <a:rPr lang="zh-CN" altLang="en-US" sz="2000" dirty="0" smtClean="0">
                <a:latin typeface="微软雅黑" panose="020B0503020204020204" charset="-122"/>
                <a:ea typeface="微软雅黑" panose="020B0503020204020204" charset="-122"/>
              </a:rPr>
              <a:t>短信平台，向学生提供的手机号发送不良记录报送通知。</a:t>
            </a:r>
            <a:endParaRPr lang="en-US" altLang="zh-CN" sz="2000" dirty="0" smtClean="0">
              <a:latin typeface="微软雅黑" panose="020B0503020204020204" charset="-122"/>
              <a:ea typeface="微软雅黑" panose="020B0503020204020204" charset="-122"/>
            </a:endParaRPr>
          </a:p>
        </p:txBody>
      </p:sp>
      <p:sp>
        <p:nvSpPr>
          <p:cNvPr id="12" name="矩形 11"/>
          <p:cNvSpPr/>
          <p:nvPr/>
        </p:nvSpPr>
        <p:spPr>
          <a:xfrm>
            <a:off x="782121" y="1630491"/>
            <a:ext cx="10148734" cy="1938992"/>
          </a:xfrm>
          <a:prstGeom prst="rect">
            <a:avLst/>
          </a:prstGeom>
        </p:spPr>
        <p:txBody>
          <a:bodyPr wrap="square">
            <a:spAutoFit/>
          </a:bodyPr>
          <a:lstStyle/>
          <a:p>
            <a:pPr algn="just"/>
            <a:r>
              <a:rPr lang="en-US" altLang="zh-CN" sz="2000" b="1" dirty="0" smtClean="0">
                <a:latin typeface="微软雅黑" panose="020B0503020204020204" charset="-122"/>
                <a:ea typeface="微软雅黑" panose="020B0503020204020204" charset="-122"/>
              </a:rPr>
              <a:t>《</a:t>
            </a:r>
            <a:r>
              <a:rPr lang="zh-CN" altLang="en-US" sz="2000" b="1" dirty="0" smtClean="0">
                <a:latin typeface="微软雅黑" panose="020B0503020204020204" charset="-122"/>
                <a:ea typeface="微软雅黑" panose="020B0503020204020204" charset="-122"/>
              </a:rPr>
              <a:t>征信业管理条例</a:t>
            </a:r>
            <a:r>
              <a:rPr lang="en-US" altLang="zh-CN" sz="2000" b="1" dirty="0" smtClean="0">
                <a:latin typeface="微软雅黑" panose="020B0503020204020204" charset="-122"/>
                <a:ea typeface="微软雅黑" panose="020B0503020204020204" charset="-122"/>
              </a:rPr>
              <a:t>》 </a:t>
            </a:r>
            <a:r>
              <a:rPr lang="zh-CN" altLang="en-US" sz="2000" b="1" dirty="0">
                <a:latin typeface="微软雅黑" panose="020B0503020204020204" charset="-122"/>
                <a:ea typeface="微软雅黑" panose="020B0503020204020204" charset="-122"/>
              </a:rPr>
              <a:t>第十五条 </a:t>
            </a:r>
            <a:r>
              <a:rPr lang="zh-CN" altLang="en-US" sz="2000" b="1" dirty="0" smtClean="0">
                <a:latin typeface="微软雅黑" panose="020B0503020204020204" charset="-122"/>
                <a:ea typeface="微软雅黑" panose="020B0503020204020204" charset="-122"/>
              </a:rPr>
              <a:t>信息提供者（即金融机构）向征信</a:t>
            </a:r>
            <a:r>
              <a:rPr lang="zh-CN" altLang="en-US" sz="2000" b="1" dirty="0">
                <a:latin typeface="微软雅黑" panose="020B0503020204020204" charset="-122"/>
                <a:ea typeface="微软雅黑" panose="020B0503020204020204" charset="-122"/>
              </a:rPr>
              <a:t>机构提供个人不良信息，应事先告知信息主体本人。</a:t>
            </a:r>
          </a:p>
          <a:p>
            <a:pPr marL="342900" indent="-342900" algn="just">
              <a:buFont typeface="Wingdings" panose="05000000000000000000" pitchFamily="2" charset="2"/>
              <a:buChar char="l"/>
            </a:pPr>
            <a:r>
              <a:rPr lang="zh-CN" altLang="en-US" sz="2000" b="1" dirty="0" smtClean="0">
                <a:latin typeface="微软雅黑" panose="020B0503020204020204" charset="-122"/>
                <a:ea typeface="微软雅黑" panose="020B0503020204020204" charset="-122"/>
              </a:rPr>
              <a:t>通知方式可以是电话、信函或者短信等。</a:t>
            </a:r>
            <a:endParaRPr lang="en-US" altLang="zh-CN" sz="2000" b="1" dirty="0" smtClean="0">
              <a:latin typeface="微软雅黑" panose="020B0503020204020204" charset="-122"/>
              <a:ea typeface="微软雅黑" panose="020B0503020204020204" charset="-122"/>
            </a:endParaRPr>
          </a:p>
          <a:p>
            <a:pPr marL="342900" indent="-342900" algn="just">
              <a:buFont typeface="Wingdings" panose="05000000000000000000" pitchFamily="2" charset="2"/>
              <a:buChar char="l"/>
            </a:pPr>
            <a:r>
              <a:rPr lang="zh-CN" altLang="en-US" sz="2000" b="1" dirty="0" smtClean="0">
                <a:solidFill>
                  <a:srgbClr val="FF0000"/>
                </a:solidFill>
                <a:latin typeface="微软雅黑" panose="020B0503020204020204" charset="-122"/>
                <a:ea typeface="微软雅黑" panose="020B0503020204020204" charset="-122"/>
              </a:rPr>
              <a:t>“告知”不等于“告知到”</a:t>
            </a:r>
            <a:r>
              <a:rPr lang="zh-CN" altLang="en-US" sz="2000" b="1" dirty="0" smtClean="0">
                <a:latin typeface="微软雅黑" panose="020B0503020204020204" charset="-122"/>
                <a:ea typeface="微软雅黑" panose="020B0503020204020204" charset="-122"/>
              </a:rPr>
              <a:t>，因地址错误、电话号码错误等原因无法联系上借款人的，只要履行了告知义务并有相应记录证明，即可将不良信息报送征信机构。</a:t>
            </a:r>
            <a:endParaRPr lang="en-US" altLang="zh-CN" sz="2000" b="1" dirty="0" smtClean="0">
              <a:latin typeface="微软雅黑" panose="020B0503020204020204" charset="-122"/>
              <a:ea typeface="微软雅黑" panose="020B0503020204020204" charset="-122"/>
            </a:endParaRPr>
          </a:p>
          <a:p>
            <a:pPr marL="342900" indent="-342900" algn="just">
              <a:buFont typeface="Wingdings" panose="05000000000000000000" pitchFamily="2" charset="2"/>
              <a:buChar char="l"/>
            </a:pPr>
            <a:r>
              <a:rPr lang="zh-CN" altLang="en-US" sz="2000" b="1" dirty="0" smtClean="0">
                <a:solidFill>
                  <a:srgbClr val="FF0000"/>
                </a:solidFill>
                <a:latin typeface="微软雅黑" panose="020B0503020204020204" charset="-122"/>
                <a:ea typeface="微软雅黑" panose="020B0503020204020204" charset="-122"/>
              </a:rPr>
              <a:t>每次</a:t>
            </a:r>
            <a:r>
              <a:rPr lang="zh-CN" altLang="en-US" sz="2000" b="1" dirty="0" smtClean="0">
                <a:latin typeface="微软雅黑" panose="020B0503020204020204" charset="-122"/>
                <a:ea typeface="微软雅黑" panose="020B0503020204020204" charset="-122"/>
              </a:rPr>
              <a:t>报送不良信息之前都要履行告知义务。</a:t>
            </a:r>
            <a:endParaRPr lang="zh-CN" altLang="en-US" sz="2000" b="1" dirty="0">
              <a:latin typeface="微软雅黑" panose="020B0503020204020204" charset="-122"/>
              <a:ea typeface="微软雅黑" panose="020B0503020204020204" charset="-122"/>
            </a:endParaRPr>
          </a:p>
        </p:txBody>
      </p:sp>
      <p:sp>
        <p:nvSpPr>
          <p:cNvPr id="13" name="矩形 7"/>
          <p:cNvSpPr>
            <a:spLocks noChangeArrowheads="1"/>
          </p:cNvSpPr>
          <p:nvPr/>
        </p:nvSpPr>
        <p:spPr bwMode="auto">
          <a:xfrm>
            <a:off x="452438"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国开行生源</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地助学贷款还款流程</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27657" name="直接连接符 20"/>
          <p:cNvSpPr>
            <a:spLocks noChangeShapeType="1"/>
          </p:cNvSpPr>
          <p:nvPr/>
        </p:nvSpPr>
        <p:spPr bwMode="auto">
          <a:xfrm flipV="1">
            <a:off x="1366839" y="1487490"/>
            <a:ext cx="1542616" cy="2122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6839" y="1081680"/>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忘记密码</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5</a:t>
            </a:fld>
            <a:endParaRPr lang="zh-CN" altLang="en-US" sz="1800">
              <a:solidFill>
                <a:schemeClr val="tx1"/>
              </a:solidFill>
              <a:latin typeface="Arial" panose="020B0604020202020204" pitchFamily="34" charset="0"/>
              <a:ea typeface="+mn-ea"/>
            </a:endParaRPr>
          </a:p>
        </p:txBody>
      </p:sp>
      <p:sp>
        <p:nvSpPr>
          <p:cNvPr id="53" name="文本框 30"/>
          <p:cNvSpPr>
            <a:spLocks noChangeArrowheads="1"/>
          </p:cNvSpPr>
          <p:nvPr/>
        </p:nvSpPr>
        <p:spPr bwMode="auto">
          <a:xfrm>
            <a:off x="1519239" y="3461070"/>
            <a:ext cx="9845447" cy="16312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初始密码：可以登陆学生系统首页，会显示初始的支付宝登陆密码和初始的支付宝支付密码</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邮</a:t>
            </a:r>
            <a:r>
              <a:rPr lang="zh-CN" altLang="en-US" sz="2000" dirty="0">
                <a:latin typeface="微软雅黑" panose="020B0503020204020204" charset="-122"/>
                <a:ea typeface="微软雅黑" panose="020B0503020204020204" charset="-122"/>
                <a:sym typeface="Calibri" panose="020F0502020204030204" pitchFamily="34" charset="0"/>
              </a:rPr>
              <a:t>箱找回：新浪邮箱</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证件号码；新浪邮箱</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安全保护问</a:t>
            </a:r>
            <a:r>
              <a:rPr lang="zh-CN" altLang="en-US" sz="2000" dirty="0" smtClean="0">
                <a:latin typeface="微软雅黑" panose="020B0503020204020204" charset="-122"/>
                <a:ea typeface="微软雅黑" panose="020B0503020204020204" charset="-122"/>
                <a:sym typeface="Calibri" panose="020F0502020204030204" pitchFamily="34" charset="0"/>
              </a:rPr>
              <a:t>题。</a:t>
            </a:r>
            <a:endParaRPr lang="zh-CN" altLang="en-US" sz="2000" dirty="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手机找回：绑定的手机号</a:t>
            </a:r>
            <a:r>
              <a:rPr lang="zh-CN" altLang="en-US" sz="2000" dirty="0" smtClean="0">
                <a:latin typeface="微软雅黑" panose="020B0503020204020204" charset="-122"/>
                <a:ea typeface="微软雅黑" panose="020B0503020204020204" charset="-122"/>
                <a:sym typeface="Calibri" panose="020F0502020204030204" pitchFamily="34" charset="0"/>
              </a:rPr>
              <a:t>码。</a:t>
            </a:r>
            <a:endParaRPr lang="zh-CN" altLang="en-US" sz="2000" dirty="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支付宝客</a:t>
            </a:r>
            <a:r>
              <a:rPr lang="zh-CN" altLang="en-US" sz="2000" dirty="0">
                <a:latin typeface="微软雅黑" panose="020B0503020204020204" charset="-122"/>
                <a:ea typeface="微软雅黑" panose="020B0503020204020204" charset="-122"/>
                <a:sym typeface="Calibri" panose="020F0502020204030204" pitchFamily="34" charset="0"/>
              </a:rPr>
              <a:t>服热线</a:t>
            </a:r>
            <a:r>
              <a:rPr lang="zh-CN" altLang="en-US" sz="2000" dirty="0" smtClean="0">
                <a:latin typeface="微软雅黑" panose="020B0503020204020204" charset="-122"/>
                <a:ea typeface="微软雅黑" panose="020B0503020204020204" charset="-122"/>
                <a:sym typeface="Calibri" panose="020F0502020204030204" pitchFamily="34" charset="0"/>
              </a:rPr>
              <a:t>：</a:t>
            </a:r>
            <a:r>
              <a:rPr lang="en-US" altLang="zh-CN" sz="2000" dirty="0" smtClean="0">
                <a:latin typeface="微软雅黑" panose="020B0503020204020204" charset="-122"/>
                <a:ea typeface="微软雅黑" panose="020B0503020204020204" charset="-122"/>
                <a:sym typeface="Calibri" panose="020F0502020204030204" pitchFamily="34" charset="0"/>
              </a:rPr>
              <a:t>95518</a:t>
            </a:r>
            <a:endParaRPr lang="zh-CN" altLang="en-US" sz="2000" dirty="0">
              <a:latin typeface="微软雅黑" panose="020B0503020204020204" charset="-122"/>
              <a:ea typeface="微软雅黑" panose="020B0503020204020204" charset="-122"/>
              <a:sym typeface="Calibri" panose="020F0502020204030204" pitchFamily="34" charset="0"/>
            </a:endParaRPr>
          </a:p>
        </p:txBody>
      </p:sp>
      <p:sp>
        <p:nvSpPr>
          <p:cNvPr id="18" name="文本框 30"/>
          <p:cNvSpPr>
            <a:spLocks noChangeArrowheads="1"/>
          </p:cNvSpPr>
          <p:nvPr/>
        </p:nvSpPr>
        <p:spPr bwMode="auto">
          <a:xfrm>
            <a:off x="1519238" y="5476682"/>
            <a:ext cx="10329863"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初始密码：新</a:t>
            </a:r>
            <a:r>
              <a:rPr lang="zh-CN" altLang="en-US" sz="2000" dirty="0">
                <a:latin typeface="微软雅黑" panose="020B0503020204020204" charset="-122"/>
                <a:ea typeface="微软雅黑" panose="020B0503020204020204" charset="-122"/>
                <a:sym typeface="Calibri" panose="020F0502020204030204" pitchFamily="34" charset="0"/>
              </a:rPr>
              <a:t>浪邮箱登陆密码与支付宝初始登录密码相同。</a:t>
            </a:r>
          </a:p>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安保问题找</a:t>
            </a:r>
            <a:r>
              <a:rPr lang="zh-CN" altLang="en-US" sz="2000" dirty="0" smtClean="0">
                <a:latin typeface="微软雅黑" panose="020B0503020204020204" charset="-122"/>
                <a:ea typeface="微软雅黑" panose="020B0503020204020204" charset="-122"/>
                <a:sym typeface="Calibri" panose="020F0502020204030204" pitchFamily="34" charset="0"/>
              </a:rPr>
              <a:t>回：打</a:t>
            </a:r>
            <a:r>
              <a:rPr lang="zh-CN" altLang="en-US" sz="2000" dirty="0">
                <a:latin typeface="微软雅黑" panose="020B0503020204020204" charset="-122"/>
                <a:ea typeface="微软雅黑" panose="020B0503020204020204" charset="-122"/>
                <a:sym typeface="Calibri" panose="020F0502020204030204" pitchFamily="34" charset="0"/>
              </a:rPr>
              <a:t>开新浪找回密码网</a:t>
            </a:r>
            <a:r>
              <a:rPr lang="zh-CN" altLang="en-US" sz="2000" dirty="0" smtClean="0">
                <a:latin typeface="微软雅黑" panose="020B0503020204020204" charset="-122"/>
                <a:ea typeface="微软雅黑" panose="020B0503020204020204" charset="-122"/>
                <a:sym typeface="Calibri" panose="020F0502020204030204" pitchFamily="34" charset="0"/>
              </a:rPr>
              <a:t>址，选</a:t>
            </a:r>
            <a:r>
              <a:rPr lang="zh-CN" altLang="en-US" sz="2000" dirty="0">
                <a:latin typeface="微软雅黑" panose="020B0503020204020204" charset="-122"/>
                <a:ea typeface="微软雅黑" panose="020B0503020204020204" charset="-122"/>
                <a:sym typeface="Calibri" panose="020F0502020204030204" pitchFamily="34" charset="0"/>
              </a:rPr>
              <a:t>择其他找回方式，通过安保问题找</a:t>
            </a:r>
            <a:r>
              <a:rPr lang="zh-CN" altLang="en-US" sz="2000" dirty="0" smtClean="0">
                <a:latin typeface="微软雅黑" panose="020B0503020204020204" charset="-122"/>
                <a:ea typeface="微软雅黑" panose="020B0503020204020204" charset="-122"/>
                <a:sym typeface="Calibri" panose="020F0502020204030204" pitchFamily="34" charset="0"/>
              </a:rPr>
              <a:t>回。</a:t>
            </a:r>
            <a:endParaRPr lang="zh-CN" altLang="en-US" sz="2000" dirty="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新浪客服热线：</a:t>
            </a:r>
            <a:r>
              <a:rPr lang="en-US" altLang="zh-CN" sz="2000" dirty="0" smtClean="0">
                <a:latin typeface="微软雅黑" panose="020B0503020204020204" charset="-122"/>
                <a:ea typeface="微软雅黑" panose="020B0503020204020204" charset="-122"/>
                <a:sym typeface="Calibri" panose="020F0502020204030204" pitchFamily="34" charset="0"/>
              </a:rPr>
              <a:t>4006900000</a:t>
            </a:r>
            <a:endParaRPr lang="en-US" altLang="zh-CN" sz="2000" dirty="0">
              <a:latin typeface="微软雅黑" panose="020B0503020204020204" charset="-122"/>
              <a:ea typeface="微软雅黑" panose="020B0503020204020204" charset="-122"/>
              <a:sym typeface="Calibri" panose="020F0502020204030204" pitchFamily="34" charset="0"/>
            </a:endParaRPr>
          </a:p>
        </p:txBody>
      </p:sp>
      <p:sp>
        <p:nvSpPr>
          <p:cNvPr id="14" name="文本框 2"/>
          <p:cNvSpPr>
            <a:spLocks noChangeArrowheads="1"/>
          </p:cNvSpPr>
          <p:nvPr/>
        </p:nvSpPr>
        <p:spPr bwMode="auto">
          <a:xfrm>
            <a:off x="1519234" y="1644103"/>
            <a:ext cx="88598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rgbClr val="336600"/>
                </a:solidFill>
                <a:latin typeface="微软雅黑" panose="020B0503020204020204" charset="-122"/>
                <a:ea typeface="微软雅黑" panose="020B0503020204020204" charset="-122"/>
              </a:rPr>
              <a:t>学生</a:t>
            </a:r>
            <a:r>
              <a:rPr lang="zh-CN" altLang="en-US" sz="2000" b="1" dirty="0">
                <a:solidFill>
                  <a:srgbClr val="336600"/>
                </a:solidFill>
                <a:latin typeface="微软雅黑" panose="020B0503020204020204" charset="-122"/>
                <a:ea typeface="微软雅黑" panose="020B0503020204020204" charset="-122"/>
              </a:rPr>
              <a:t>在</a:t>
            </a:r>
            <a:r>
              <a:rPr lang="zh-CN" altLang="en-US" sz="2000" b="1" dirty="0" smtClean="0">
                <a:solidFill>
                  <a:srgbClr val="336600"/>
                </a:solidFill>
                <a:latin typeface="微软雅黑" panose="020B0503020204020204" charset="-122"/>
                <a:ea typeface="微软雅黑" panose="020B0503020204020204" charset="-122"/>
              </a:rPr>
              <a:t>线服务系统：</a:t>
            </a:r>
            <a:endParaRPr lang="zh-CN" altLang="en-US" sz="2000" b="1" dirty="0">
              <a:solidFill>
                <a:srgbClr val="336600"/>
              </a:solidFill>
              <a:latin typeface="微软雅黑" panose="020B0503020204020204" charset="-122"/>
              <a:ea typeface="微软雅黑" panose="020B0503020204020204" charset="-122"/>
            </a:endParaRPr>
          </a:p>
        </p:txBody>
      </p:sp>
      <p:sp>
        <p:nvSpPr>
          <p:cNvPr id="15" name="文本框 30"/>
          <p:cNvSpPr>
            <a:spLocks noChangeArrowheads="1"/>
          </p:cNvSpPr>
          <p:nvPr/>
        </p:nvSpPr>
        <p:spPr bwMode="auto">
          <a:xfrm>
            <a:off x="1519236" y="2033998"/>
            <a:ext cx="10329863"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根据系统上的“密码找回”功能找回密码。</a:t>
            </a: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拨</a:t>
            </a:r>
            <a:r>
              <a:rPr lang="zh-CN" altLang="en-US" sz="2000" dirty="0">
                <a:latin typeface="微软雅黑" panose="020B0503020204020204" charset="-122"/>
                <a:ea typeface="微软雅黑" panose="020B0503020204020204" charset="-122"/>
                <a:sym typeface="Calibri" panose="020F0502020204030204" pitchFamily="34" charset="0"/>
              </a:rPr>
              <a:t>打</a:t>
            </a:r>
            <a:r>
              <a:rPr lang="en-US" altLang="zh-CN" sz="2000" dirty="0">
                <a:latin typeface="微软雅黑" panose="020B0503020204020204" charset="-122"/>
                <a:ea typeface="微软雅黑" panose="020B0503020204020204" charset="-122"/>
                <a:sym typeface="Calibri" panose="020F0502020204030204" pitchFamily="34" charset="0"/>
              </a:rPr>
              <a:t>95593</a:t>
            </a:r>
            <a:r>
              <a:rPr lang="zh-CN" altLang="en-US" sz="2000" dirty="0">
                <a:latin typeface="微软雅黑" panose="020B0503020204020204" charset="-122"/>
                <a:ea typeface="微软雅黑" panose="020B0503020204020204" charset="-122"/>
                <a:sym typeface="Calibri" panose="020F0502020204030204" pitchFamily="34" charset="0"/>
              </a:rPr>
              <a:t>核实身份后重置密码。</a:t>
            </a: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联</a:t>
            </a:r>
            <a:r>
              <a:rPr lang="zh-CN" altLang="en-US" sz="2000" dirty="0">
                <a:latin typeface="微软雅黑" panose="020B0503020204020204" charset="-122"/>
                <a:ea typeface="微软雅黑" panose="020B0503020204020204" charset="-122"/>
                <a:sym typeface="Calibri" panose="020F0502020204030204" pitchFamily="34" charset="0"/>
              </a:rPr>
              <a:t>系办理贷款的资助中心老师重置密码。</a:t>
            </a:r>
          </a:p>
        </p:txBody>
      </p:sp>
      <p:sp>
        <p:nvSpPr>
          <p:cNvPr id="19" name="文本框 2"/>
          <p:cNvSpPr>
            <a:spLocks noChangeArrowheads="1"/>
          </p:cNvSpPr>
          <p:nvPr/>
        </p:nvSpPr>
        <p:spPr bwMode="auto">
          <a:xfrm>
            <a:off x="1519233" y="3078340"/>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rgbClr val="336600"/>
                </a:solidFill>
                <a:latin typeface="微软雅黑" panose="020B0503020204020204" charset="-122"/>
                <a:ea typeface="微软雅黑" panose="020B0503020204020204" charset="-122"/>
              </a:rPr>
              <a:t>支付宝：</a:t>
            </a:r>
            <a:endParaRPr lang="zh-CN" altLang="en-US" sz="2000" b="1" dirty="0">
              <a:solidFill>
                <a:srgbClr val="336600"/>
              </a:solidFill>
              <a:latin typeface="微软雅黑" panose="020B0503020204020204" charset="-122"/>
              <a:ea typeface="微软雅黑" panose="020B0503020204020204" charset="-122"/>
            </a:endParaRPr>
          </a:p>
        </p:txBody>
      </p:sp>
      <p:sp>
        <p:nvSpPr>
          <p:cNvPr id="20" name="文本框 2"/>
          <p:cNvSpPr>
            <a:spLocks noChangeArrowheads="1"/>
          </p:cNvSpPr>
          <p:nvPr/>
        </p:nvSpPr>
        <p:spPr bwMode="auto">
          <a:xfrm>
            <a:off x="1519232" y="5092286"/>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rgbClr val="336600"/>
                </a:solidFill>
                <a:latin typeface="微软雅黑" panose="020B0503020204020204" charset="-122"/>
                <a:ea typeface="微软雅黑" panose="020B0503020204020204" charset="-122"/>
              </a:rPr>
              <a:t>新浪邮箱：</a:t>
            </a:r>
            <a:endParaRPr lang="zh-CN" altLang="en-US" sz="2000" b="1" dirty="0">
              <a:solidFill>
                <a:srgbClr val="336600"/>
              </a:solidFill>
              <a:latin typeface="微软雅黑" panose="020B0503020204020204" charset="-122"/>
              <a:ea typeface="微软雅黑" panose="020B0503020204020204" charset="-122"/>
            </a:endParaRP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6838" y="1565612"/>
            <a:ext cx="3252663"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161258"/>
            <a:ext cx="9667874"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可以通过哪些途径还款？</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6</a:t>
            </a:fld>
            <a:endParaRPr lang="zh-CN" altLang="en-US" sz="1800">
              <a:solidFill>
                <a:schemeClr val="tx1"/>
              </a:solidFill>
              <a:latin typeface="Arial" panose="020B0604020202020204" pitchFamily="34" charset="0"/>
              <a:ea typeface="+mn-ea"/>
            </a:endParaRPr>
          </a:p>
        </p:txBody>
      </p:sp>
      <p:sp>
        <p:nvSpPr>
          <p:cNvPr id="1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pic>
        <p:nvPicPr>
          <p:cNvPr id="15" name="Picture 7"/>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420734" y="2680154"/>
            <a:ext cx="5795998" cy="3780001"/>
          </a:xfrm>
          <a:prstGeom prst="rect">
            <a:avLst/>
          </a:prstGeom>
          <a:noFill/>
          <a:ln w="25400" algn="ctr">
            <a:solidFill>
              <a:schemeClr val="accent2">
                <a:lumMod val="60000"/>
                <a:lumOff val="40000"/>
              </a:schemeClr>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6" name="文本框 30"/>
          <p:cNvSpPr>
            <a:spLocks noChangeArrowheads="1"/>
          </p:cNvSpPr>
          <p:nvPr/>
        </p:nvSpPr>
        <p:spPr bwMode="auto">
          <a:xfrm>
            <a:off x="1371870" y="1634138"/>
            <a:ext cx="10329863" cy="13220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支付宝电脑端网页。</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支付宝手机端生活号。</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县级资助中心刷</a:t>
            </a:r>
            <a:r>
              <a:rPr lang="en-US" altLang="zh-CN" sz="2000" dirty="0" smtClean="0">
                <a:latin typeface="微软雅黑" panose="020B0503020204020204" charset="-122"/>
                <a:ea typeface="微软雅黑" panose="020B0503020204020204" charset="-122"/>
                <a:sym typeface="Calibri" panose="020F0502020204030204" pitchFamily="34" charset="0"/>
              </a:rPr>
              <a:t>POS</a:t>
            </a:r>
            <a:r>
              <a:rPr lang="zh-CN" altLang="en-US" sz="2000" dirty="0" smtClean="0">
                <a:latin typeface="微软雅黑" panose="020B0503020204020204" charset="-122"/>
                <a:ea typeface="微软雅黑" panose="020B0503020204020204" charset="-122"/>
                <a:sym typeface="Calibri" panose="020F0502020204030204" pitchFamily="34" charset="0"/>
              </a:rPr>
              <a:t>机。</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a:buClr>
                <a:schemeClr val="accent2"/>
              </a:buClr>
            </a:pPr>
            <a:endParaRPr lang="en-US" altLang="zh-CN" sz="2000" dirty="0">
              <a:latin typeface="微软雅黑" panose="020B0503020204020204" charset="-122"/>
              <a:ea typeface="微软雅黑" panose="020B0503020204020204" charset="-122"/>
              <a:sym typeface="Calibri" panose="020F0502020204030204" pitchFamily="34" charset="0"/>
            </a:endParaRPr>
          </a:p>
        </p:txBody>
      </p:sp>
      <p:pic>
        <p:nvPicPr>
          <p:cNvPr id="17" name="图片 16"/>
          <p:cNvPicPr/>
          <p:nvPr/>
        </p:nvPicPr>
        <p:blipFill>
          <a:blip r:embed="rId3">
            <a:extLst>
              <a:ext uri="{28A0092B-C50C-407E-A947-70E740481C1C}">
                <a14:useLocalDpi xmlns="" xmlns:a14="http://schemas.microsoft.com/office/drawing/2010/main" val="0"/>
              </a:ext>
            </a:extLst>
          </a:blip>
          <a:stretch>
            <a:fillRect/>
          </a:stretch>
        </p:blipFill>
        <p:spPr>
          <a:xfrm>
            <a:off x="7872931" y="2680155"/>
            <a:ext cx="2880000" cy="3780000"/>
          </a:xfrm>
          <a:prstGeom prst="rect">
            <a:avLst/>
          </a:prstGeom>
          <a:ln>
            <a:solidFill>
              <a:schemeClr val="accent1"/>
            </a:solidFill>
          </a:ln>
        </p:spPr>
      </p:pic>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49326" y="1500400"/>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538577" y="1877605"/>
            <a:ext cx="6964362"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497559" y="1397667"/>
            <a:ext cx="9667874"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考上省外高校，是否可以申请国开行助学贷款？</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7</a:t>
            </a:fld>
            <a:endParaRPr lang="zh-CN" altLang="en-US" sz="1800">
              <a:solidFill>
                <a:schemeClr val="tx1"/>
              </a:solidFill>
              <a:latin typeface="Arial" panose="020B0604020202020204" pitchFamily="34" charset="0"/>
              <a:ea typeface="+mn-ea"/>
            </a:endParaRPr>
          </a:p>
        </p:txBody>
      </p:sp>
      <p:sp>
        <p:nvSpPr>
          <p:cNvPr id="53" name="文本框 30"/>
          <p:cNvSpPr>
            <a:spLocks noChangeArrowheads="1"/>
          </p:cNvSpPr>
          <p:nvPr/>
        </p:nvSpPr>
        <p:spPr bwMode="auto">
          <a:xfrm>
            <a:off x="1538577" y="2025294"/>
            <a:ext cx="9976077"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国开行生源地信用助学贷款不区分省内还是省外高校，凡符合条件的安徽籍家庭困难全日制新生（含预科生）或高校在读的本专科学生、研究生（含硕士生、博士生）和第二学士学位学生均可办理。</a:t>
            </a:r>
            <a:endParaRPr lang="en-US" altLang="zh-CN" sz="2000" dirty="0" smtClean="0">
              <a:latin typeface="微软雅黑" panose="020B0503020204020204" charset="-122"/>
              <a:ea typeface="微软雅黑" panose="020B0503020204020204" charset="-122"/>
              <a:sym typeface="Calibri" panose="020F0502020204030204" pitchFamily="34" charset="0"/>
            </a:endParaRPr>
          </a:p>
        </p:txBody>
      </p:sp>
      <p:sp>
        <p:nvSpPr>
          <p:cNvPr id="1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pic>
        <p:nvPicPr>
          <p:cNvPr id="307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13607" y="4139719"/>
            <a:ext cx="274638"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9" name="文本框 2"/>
          <p:cNvSpPr>
            <a:spLocks noChangeArrowheads="1"/>
          </p:cNvSpPr>
          <p:nvPr/>
        </p:nvSpPr>
        <p:spPr bwMode="auto">
          <a:xfrm>
            <a:off x="1497559" y="4061595"/>
            <a:ext cx="9667874"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a:solidFill>
                  <a:srgbClr val="0AAEEA"/>
                </a:solidFill>
                <a:latin typeface="微软雅黑" panose="020B0503020204020204" charset="-122"/>
                <a:ea typeface="微软雅黑" panose="020B0503020204020204" charset="-122"/>
              </a:rPr>
              <a:t>专升本、继续攻读研究</a:t>
            </a:r>
            <a:r>
              <a:rPr lang="zh-CN" altLang="en-US" sz="2200" b="1" dirty="0" smtClean="0">
                <a:solidFill>
                  <a:srgbClr val="0AAEEA"/>
                </a:solidFill>
                <a:latin typeface="微软雅黑" panose="020B0503020204020204" charset="-122"/>
                <a:ea typeface="微软雅黑" panose="020B0503020204020204" charset="-122"/>
              </a:rPr>
              <a:t>生享</a:t>
            </a:r>
            <a:r>
              <a:rPr lang="zh-CN" altLang="en-US" sz="2200" b="1" dirty="0">
                <a:solidFill>
                  <a:srgbClr val="0AAEEA"/>
                </a:solidFill>
                <a:latin typeface="微软雅黑" panose="020B0503020204020204" charset="-122"/>
                <a:ea typeface="微软雅黑" panose="020B0503020204020204" charset="-122"/>
              </a:rPr>
              <a:t>受国家财政贴</a:t>
            </a:r>
            <a:r>
              <a:rPr lang="zh-CN" altLang="en-US" sz="2200" b="1" dirty="0" smtClean="0">
                <a:solidFill>
                  <a:srgbClr val="0AAEEA"/>
                </a:solidFill>
                <a:latin typeface="微软雅黑" panose="020B0503020204020204" charset="-122"/>
                <a:ea typeface="微软雅黑" panose="020B0503020204020204" charset="-122"/>
              </a:rPr>
              <a:t>息吗？</a:t>
            </a:r>
            <a:endParaRPr lang="zh-CN" altLang="en-US" sz="2200" b="1" dirty="0">
              <a:solidFill>
                <a:srgbClr val="0AAEEA"/>
              </a:solidFill>
              <a:latin typeface="微软雅黑" panose="020B0503020204020204" charset="-122"/>
              <a:ea typeface="微软雅黑" panose="020B0503020204020204" charset="-122"/>
            </a:endParaRPr>
          </a:p>
        </p:txBody>
      </p:sp>
      <p:pic>
        <p:nvPicPr>
          <p:cNvPr id="3075"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538577" y="4492482"/>
            <a:ext cx="7297738" cy="12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0" name="文本框 30"/>
          <p:cNvSpPr>
            <a:spLocks noChangeArrowheads="1"/>
          </p:cNvSpPr>
          <p:nvPr/>
        </p:nvSpPr>
        <p:spPr bwMode="auto">
          <a:xfrm>
            <a:off x="1497559" y="4740458"/>
            <a:ext cx="10329863"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毕业后继续攻读学位的学生享受助学贷款财政贴息，请您或</a:t>
            </a:r>
            <a:r>
              <a:rPr lang="zh-CN" altLang="en-US" sz="2000" dirty="0">
                <a:latin typeface="微软雅黑" panose="020B0503020204020204" charset="-122"/>
                <a:ea typeface="微软雅黑" panose="020B0503020204020204" charset="-122"/>
                <a:sym typeface="Calibri" panose="020F0502020204030204" pitchFamily="34" charset="0"/>
              </a:rPr>
              <a:t>共同借款人持录取通知书或其他证明材料</a:t>
            </a:r>
            <a:r>
              <a:rPr lang="zh-CN" altLang="en-US" sz="2000" dirty="0" smtClean="0">
                <a:latin typeface="微软雅黑" panose="020B0503020204020204" charset="-122"/>
                <a:ea typeface="微软雅黑" panose="020B0503020204020204" charset="-122"/>
                <a:sym typeface="Calibri" panose="020F0502020204030204" pitchFamily="34" charset="0"/>
              </a:rPr>
              <a:t>在毕</a:t>
            </a:r>
            <a:r>
              <a:rPr lang="zh-CN" altLang="en-US" sz="2000" dirty="0">
                <a:latin typeface="微软雅黑" panose="020B0503020204020204" charset="-122"/>
                <a:ea typeface="微软雅黑" panose="020B0503020204020204" charset="-122"/>
                <a:sym typeface="Calibri" panose="020F0502020204030204" pitchFamily="34" charset="0"/>
              </a:rPr>
              <a:t>业当年</a:t>
            </a:r>
            <a:r>
              <a:rPr lang="en-US" altLang="zh-CN" sz="2000" dirty="0">
                <a:latin typeface="微软雅黑" panose="020B0503020204020204" charset="-122"/>
                <a:ea typeface="微软雅黑" panose="020B0503020204020204" charset="-122"/>
                <a:sym typeface="Calibri" panose="020F0502020204030204" pitchFamily="34" charset="0"/>
              </a:rPr>
              <a:t>7</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31</a:t>
            </a:r>
            <a:r>
              <a:rPr lang="zh-CN" altLang="en-US" sz="2000" dirty="0">
                <a:latin typeface="微软雅黑" panose="020B0503020204020204" charset="-122"/>
                <a:ea typeface="微软雅黑" panose="020B0503020204020204" charset="-122"/>
                <a:sym typeface="Calibri" panose="020F0502020204030204" pitchFamily="34" charset="0"/>
              </a:rPr>
              <a:t>日前，到县级资助中心办</a:t>
            </a:r>
            <a:r>
              <a:rPr lang="zh-CN" altLang="en-US" sz="2000" dirty="0" smtClean="0">
                <a:latin typeface="微软雅黑" panose="020B0503020204020204" charset="-122"/>
                <a:ea typeface="微软雅黑" panose="020B0503020204020204" charset="-122"/>
                <a:sym typeface="Calibri" panose="020F0502020204030204" pitchFamily="34" charset="0"/>
              </a:rPr>
              <a:t>理学籍变更</a:t>
            </a:r>
            <a:r>
              <a:rPr lang="zh-CN" altLang="en-US" sz="2000" dirty="0">
                <a:latin typeface="微软雅黑" panose="020B0503020204020204" charset="-122"/>
                <a:ea typeface="微软雅黑" panose="020B0503020204020204" charset="-122"/>
                <a:sym typeface="Calibri" panose="020F0502020204030204" pitchFamily="34" charset="0"/>
              </a:rPr>
              <a:t>和还款计划变更</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zh-CN" altLang="en-US" sz="2000" dirty="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未</a:t>
            </a:r>
            <a:r>
              <a:rPr lang="zh-CN" altLang="en-US" sz="2000" dirty="0">
                <a:latin typeface="微软雅黑" panose="020B0503020204020204" charset="-122"/>
                <a:ea typeface="微软雅黑" panose="020B0503020204020204" charset="-122"/>
                <a:sym typeface="Calibri" panose="020F0502020204030204" pitchFamily="34" charset="0"/>
              </a:rPr>
              <a:t>申</a:t>
            </a:r>
            <a:r>
              <a:rPr lang="zh-CN" altLang="en-US" sz="2000" dirty="0" smtClean="0">
                <a:latin typeface="微软雅黑" panose="020B0503020204020204" charset="-122"/>
                <a:ea typeface="微软雅黑" panose="020B0503020204020204" charset="-122"/>
                <a:sym typeface="Calibri" panose="020F0502020204030204" pitchFamily="34" charset="0"/>
              </a:rPr>
              <a:t>请的不</a:t>
            </a:r>
            <a:r>
              <a:rPr lang="zh-CN" altLang="en-US" sz="2000" dirty="0">
                <a:latin typeface="微软雅黑" panose="020B0503020204020204" charset="-122"/>
                <a:ea typeface="微软雅黑" panose="020B0503020204020204" charset="-122"/>
                <a:sym typeface="Calibri" panose="020F0502020204030204" pitchFamily="34" charset="0"/>
              </a:rPr>
              <a:t>能继续享受财政贴息，需要按照原还款计划执行</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8</a:t>
            </a:fld>
            <a:endParaRPr lang="zh-CN" altLang="en-US" sz="1800">
              <a:solidFill>
                <a:schemeClr val="tx1"/>
              </a:solidFill>
              <a:latin typeface="Arial" panose="020B0604020202020204" pitchFamily="34" charset="0"/>
              <a:ea typeface="+mn-ea"/>
            </a:endParaRPr>
          </a:p>
        </p:txBody>
      </p:sp>
      <p:sp>
        <p:nvSpPr>
          <p:cNvPr id="13" name="椭圆 23"/>
          <p:cNvSpPr>
            <a:spLocks noChangeArrowheads="1"/>
          </p:cNvSpPr>
          <p:nvPr/>
        </p:nvSpPr>
        <p:spPr bwMode="auto">
          <a:xfrm>
            <a:off x="927100" y="4081463"/>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16" name="直接连接符 20"/>
          <p:cNvSpPr>
            <a:spLocks noChangeShapeType="1"/>
          </p:cNvSpPr>
          <p:nvPr/>
        </p:nvSpPr>
        <p:spPr bwMode="auto">
          <a:xfrm>
            <a:off x="1366838" y="4407694"/>
            <a:ext cx="4100512"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17" name="文本框 2"/>
          <p:cNvSpPr>
            <a:spLocks noChangeArrowheads="1"/>
          </p:cNvSpPr>
          <p:nvPr/>
        </p:nvSpPr>
        <p:spPr bwMode="auto">
          <a:xfrm>
            <a:off x="1368426" y="3980657"/>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怎</a:t>
            </a:r>
            <a:r>
              <a:rPr lang="zh-CN" altLang="en-US" sz="2200" b="1" dirty="0">
                <a:solidFill>
                  <a:srgbClr val="0AAEEA"/>
                </a:solidFill>
                <a:latin typeface="微软雅黑" panose="020B0503020204020204" charset="-122"/>
                <a:ea typeface="微软雅黑" panose="020B0503020204020204" charset="-122"/>
              </a:rPr>
              <a:t>样更换共同借款人？</a:t>
            </a:r>
          </a:p>
        </p:txBody>
      </p:sp>
      <p:sp>
        <p:nvSpPr>
          <p:cNvPr id="18" name="文本框 30"/>
          <p:cNvSpPr>
            <a:spLocks noChangeArrowheads="1"/>
          </p:cNvSpPr>
          <p:nvPr/>
        </p:nvSpPr>
        <p:spPr bwMode="auto">
          <a:xfrm>
            <a:off x="1519238" y="4512184"/>
            <a:ext cx="10329863" cy="13234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在下一年度申请办理续贷时</a:t>
            </a:r>
            <a:r>
              <a:rPr lang="zh-CN" altLang="en-US" sz="2000" dirty="0" smtClean="0">
                <a:latin typeface="微软雅黑" panose="020B0503020204020204" charset="-122"/>
                <a:ea typeface="微软雅黑" panose="020B0503020204020204" charset="-122"/>
                <a:sym typeface="Calibri" panose="020F0502020204030204" pitchFamily="34" charset="0"/>
              </a:rPr>
              <a:t>，请您和</a:t>
            </a:r>
            <a:r>
              <a:rPr lang="zh-CN" altLang="en-US" sz="2000" dirty="0">
                <a:latin typeface="微软雅黑" panose="020B0503020204020204" charset="-122"/>
                <a:ea typeface="微软雅黑" panose="020B0503020204020204" charset="-122"/>
                <a:sym typeface="Calibri" panose="020F0502020204030204" pitchFamily="34" charset="0"/>
              </a:rPr>
              <a:t>新的共同借款人一起持双方身份证、户口簿</a:t>
            </a:r>
            <a:r>
              <a:rPr lang="zh-CN" altLang="en-US" sz="2000" dirty="0" smtClean="0">
                <a:latin typeface="微软雅黑" panose="020B0503020204020204" charset="-122"/>
                <a:ea typeface="微软雅黑" panose="020B0503020204020204" charset="-122"/>
                <a:sym typeface="Calibri" panose="020F0502020204030204" pitchFamily="34" charset="0"/>
              </a:rPr>
              <a:t>、您的</a:t>
            </a:r>
            <a:r>
              <a:rPr lang="zh-CN" altLang="en-US" sz="2000" dirty="0">
                <a:latin typeface="微软雅黑" panose="020B0503020204020204" charset="-122"/>
                <a:ea typeface="微软雅黑" panose="020B0503020204020204" charset="-122"/>
                <a:sym typeface="Calibri" panose="020F0502020204030204" pitchFamily="34" charset="0"/>
              </a:rPr>
              <a:t>学生证以</a:t>
            </a:r>
            <a:r>
              <a:rPr lang="zh-CN" altLang="en-US" sz="2000" dirty="0" smtClean="0">
                <a:latin typeface="微软雅黑" panose="020B0503020204020204" charset="-122"/>
                <a:ea typeface="微软雅黑" panose="020B0503020204020204" charset="-122"/>
                <a:sym typeface="Calibri" panose="020F0502020204030204" pitchFamily="34" charset="0"/>
              </a:rPr>
              <a:t>及本</a:t>
            </a:r>
            <a:r>
              <a:rPr lang="zh-CN" altLang="en-US" sz="2000" dirty="0">
                <a:latin typeface="微软雅黑" panose="020B0503020204020204" charset="-122"/>
                <a:ea typeface="微软雅黑" panose="020B0503020204020204" charset="-122"/>
                <a:sym typeface="Calibri" panose="020F0502020204030204" pitchFamily="34" charset="0"/>
              </a:rPr>
              <a:t>人签字的</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申请表</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前往县级资助中心直接办理续贷手续。</a:t>
            </a: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对</a:t>
            </a:r>
            <a:r>
              <a:rPr lang="zh-CN" altLang="en-US" sz="2000" dirty="0">
                <a:latin typeface="微软雅黑" panose="020B0503020204020204" charset="-122"/>
                <a:ea typeface="微软雅黑" panose="020B0503020204020204" charset="-122"/>
                <a:sym typeface="Calibri" panose="020F0502020204030204" pitchFamily="34" charset="0"/>
              </a:rPr>
              <a:t>过往已经生效的</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借款合同</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变更共同借款人的，需</a:t>
            </a:r>
            <a:r>
              <a:rPr lang="zh-CN" altLang="en-US" sz="2000" dirty="0" smtClean="0">
                <a:latin typeface="微软雅黑" panose="020B0503020204020204" charset="-122"/>
                <a:ea typeface="微软雅黑" panose="020B0503020204020204" charset="-122"/>
                <a:sym typeface="Calibri" panose="020F0502020204030204" pitchFamily="34" charset="0"/>
              </a:rPr>
              <a:t>要您和</a:t>
            </a:r>
            <a:r>
              <a:rPr lang="zh-CN" altLang="en-US" sz="2000" dirty="0">
                <a:latin typeface="微软雅黑" panose="020B0503020204020204" charset="-122"/>
                <a:ea typeface="微软雅黑" panose="020B0503020204020204" charset="-122"/>
                <a:sym typeface="Calibri" panose="020F0502020204030204" pitchFamily="34" charset="0"/>
              </a:rPr>
              <a:t>新的共同借款人一起持双方身份证、户口簿前往县级资助中心办理共同借款人变更手续。</a:t>
            </a:r>
          </a:p>
        </p:txBody>
      </p:sp>
      <p:sp>
        <p:nvSpPr>
          <p:cNvPr id="1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pic>
        <p:nvPicPr>
          <p:cNvPr id="409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27100" y="1439931"/>
            <a:ext cx="274638"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9" name="文本框 2"/>
          <p:cNvSpPr>
            <a:spLocks noChangeArrowheads="1"/>
          </p:cNvSpPr>
          <p:nvPr/>
        </p:nvSpPr>
        <p:spPr bwMode="auto">
          <a:xfrm>
            <a:off x="1430915" y="1363730"/>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怎样使用</a:t>
            </a:r>
            <a:r>
              <a:rPr lang="en-US" altLang="zh-CN" sz="2200" b="1" dirty="0" smtClean="0">
                <a:solidFill>
                  <a:srgbClr val="0AAEEA"/>
                </a:solidFill>
                <a:latin typeface="微软雅黑" panose="020B0503020204020204" charset="-122"/>
                <a:ea typeface="微软雅黑" panose="020B0503020204020204" charset="-122"/>
              </a:rPr>
              <a:t>POS</a:t>
            </a:r>
            <a:r>
              <a:rPr lang="zh-CN" altLang="en-US" sz="2200" b="1" dirty="0" smtClean="0">
                <a:solidFill>
                  <a:srgbClr val="0AAEEA"/>
                </a:solidFill>
                <a:latin typeface="微软雅黑" panose="020B0503020204020204" charset="-122"/>
                <a:ea typeface="微软雅黑" panose="020B0503020204020204" charset="-122"/>
              </a:rPr>
              <a:t>机刷卡还款？</a:t>
            </a:r>
            <a:endParaRPr lang="zh-CN" altLang="en-US" sz="2200" b="1" dirty="0">
              <a:solidFill>
                <a:srgbClr val="0AAEEA"/>
              </a:solidFill>
              <a:latin typeface="微软雅黑" panose="020B0503020204020204" charset="-122"/>
              <a:ea typeface="微软雅黑" panose="020B0503020204020204" charset="-122"/>
            </a:endParaRPr>
          </a:p>
        </p:txBody>
      </p:sp>
      <p:sp>
        <p:nvSpPr>
          <p:cNvPr id="20" name="文本框 30"/>
          <p:cNvSpPr>
            <a:spLocks noChangeArrowheads="1"/>
          </p:cNvSpPr>
          <p:nvPr/>
        </p:nvSpPr>
        <p:spPr bwMode="auto">
          <a:xfrm>
            <a:off x="1519234" y="1921398"/>
            <a:ext cx="10329863"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在学生在线服务系统上查询还款金额，如果是提前还款请提出申请。</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在任一银行卡中存入足额资金。</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带</a:t>
            </a:r>
            <a:r>
              <a:rPr lang="zh-CN" altLang="en-US" sz="2000" dirty="0" smtClean="0">
                <a:latin typeface="微软雅黑" panose="020B0503020204020204" charset="-122"/>
                <a:ea typeface="微软雅黑" panose="020B0503020204020204" charset="-122"/>
                <a:sym typeface="Calibri" panose="020F0502020204030204" pitchFamily="34" charset="0"/>
              </a:rPr>
              <a:t>着这张银行卡去县级资助中心刷卡。</a:t>
            </a:r>
            <a:endParaRPr lang="en-US" altLang="zh-CN" sz="2000" dirty="0" smtClean="0">
              <a:latin typeface="微软雅黑" panose="020B0503020204020204" charset="-122"/>
              <a:ea typeface="微软雅黑" panose="020B0503020204020204" charset="-122"/>
              <a:sym typeface="Calibri" panose="020F0502020204030204" pitchFamily="34" charset="0"/>
            </a:endParaRPr>
          </a:p>
        </p:txBody>
      </p:sp>
      <p:sp>
        <p:nvSpPr>
          <p:cNvPr id="23" name="直接连接符 20"/>
          <p:cNvSpPr>
            <a:spLocks noChangeShapeType="1"/>
          </p:cNvSpPr>
          <p:nvPr/>
        </p:nvSpPr>
        <p:spPr bwMode="auto">
          <a:xfrm>
            <a:off x="1430915" y="1802828"/>
            <a:ext cx="4100512"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8426" y="1592145"/>
            <a:ext cx="7294562"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161258"/>
            <a:ext cx="9667874"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国家有哪些情况会对助</a:t>
            </a:r>
            <a:r>
              <a:rPr lang="zh-CN" altLang="en-US" sz="2200" b="1" dirty="0">
                <a:solidFill>
                  <a:srgbClr val="0AAEEA"/>
                </a:solidFill>
                <a:latin typeface="微软雅黑" panose="020B0503020204020204" charset="-122"/>
                <a:ea typeface="微软雅黑" panose="020B0503020204020204" charset="-122"/>
              </a:rPr>
              <a:t>学贷</a:t>
            </a:r>
            <a:r>
              <a:rPr lang="zh-CN" altLang="en-US" sz="2200" b="1" dirty="0" smtClean="0">
                <a:solidFill>
                  <a:srgbClr val="0AAEEA"/>
                </a:solidFill>
                <a:latin typeface="微软雅黑" panose="020B0503020204020204" charset="-122"/>
                <a:ea typeface="微软雅黑" panose="020B0503020204020204" charset="-122"/>
              </a:rPr>
              <a:t>款进行代偿？</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9</a:t>
            </a:fld>
            <a:endParaRPr lang="zh-CN" altLang="en-US" sz="1800">
              <a:solidFill>
                <a:schemeClr val="tx1"/>
              </a:solidFill>
              <a:latin typeface="Arial" panose="020B0604020202020204" pitchFamily="34" charset="0"/>
              <a:ea typeface="+mn-ea"/>
            </a:endParaRPr>
          </a:p>
        </p:txBody>
      </p:sp>
      <p:sp>
        <p:nvSpPr>
          <p:cNvPr id="53" name="文本框 30"/>
          <p:cNvSpPr>
            <a:spLocks noChangeArrowheads="1"/>
          </p:cNvSpPr>
          <p:nvPr/>
        </p:nvSpPr>
        <p:spPr bwMode="auto">
          <a:xfrm>
            <a:off x="1519237" y="1787786"/>
            <a:ext cx="10329863" cy="40934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b="1" dirty="0" smtClean="0">
                <a:latin typeface="微软雅黑" panose="020B0503020204020204" charset="-122"/>
                <a:ea typeface="微软雅黑" panose="020B0503020204020204" charset="-122"/>
                <a:sym typeface="Calibri" panose="020F0502020204030204" pitchFamily="34" charset="0"/>
              </a:rPr>
              <a:t>中西部地区就业代偿：</a:t>
            </a:r>
            <a:r>
              <a:rPr lang="zh-CN" altLang="en-US" sz="2000" dirty="0" smtClean="0">
                <a:latin typeface="微软雅黑" panose="020B0503020204020204" charset="-122"/>
                <a:ea typeface="微软雅黑" panose="020B0503020204020204" charset="-122"/>
                <a:sym typeface="Calibri" panose="020F0502020204030204" pitchFamily="34" charset="0"/>
              </a:rPr>
              <a:t>自</a:t>
            </a:r>
            <a:r>
              <a:rPr lang="en-US" altLang="zh-CN" sz="2000" dirty="0" smtClean="0">
                <a:latin typeface="微软雅黑" panose="020B0503020204020204" charset="-122"/>
                <a:ea typeface="微软雅黑" panose="020B0503020204020204" charset="-122"/>
                <a:sym typeface="Calibri" panose="020F0502020204030204" pitchFamily="34" charset="0"/>
              </a:rPr>
              <a:t>2009</a:t>
            </a:r>
            <a:r>
              <a:rPr lang="zh-CN" altLang="en-US" sz="2000" dirty="0" smtClean="0">
                <a:latin typeface="微软雅黑" panose="020B0503020204020204" charset="-122"/>
                <a:ea typeface="微软雅黑" panose="020B0503020204020204" charset="-122"/>
                <a:sym typeface="Calibri" panose="020F0502020204030204" pitchFamily="34" charset="0"/>
              </a:rPr>
              <a:t>年起，对中央部门所属普通高等学校中的全日制本专科生（含高职）、研究生、第二学士学位应届毕业生，自愿</a:t>
            </a:r>
            <a:r>
              <a:rPr lang="zh-CN" altLang="en-US" sz="2000" b="1" dirty="0" smtClean="0">
                <a:latin typeface="微软雅黑" panose="020B0503020204020204" charset="-122"/>
                <a:ea typeface="微软雅黑" panose="020B0503020204020204" charset="-122"/>
                <a:sym typeface="Calibri" panose="020F0502020204030204" pitchFamily="34" charset="0"/>
              </a:rPr>
              <a:t>到中西部地区和艰苦边远地区县级以下基层单位工作、服务达到</a:t>
            </a:r>
            <a:r>
              <a:rPr lang="en-US" altLang="zh-CN" sz="2000" b="1" dirty="0" smtClean="0">
                <a:latin typeface="微软雅黑" panose="020B0503020204020204" charset="-122"/>
                <a:ea typeface="微软雅黑" panose="020B0503020204020204" charset="-122"/>
                <a:sym typeface="Calibri" panose="020F0502020204030204" pitchFamily="34" charset="0"/>
              </a:rPr>
              <a:t>3</a:t>
            </a:r>
            <a:r>
              <a:rPr lang="zh-CN" altLang="en-US" sz="2000" b="1" dirty="0" smtClean="0">
                <a:latin typeface="微软雅黑" panose="020B0503020204020204" charset="-122"/>
                <a:ea typeface="微软雅黑" panose="020B0503020204020204" charset="-122"/>
                <a:sym typeface="Calibri" panose="020F0502020204030204" pitchFamily="34" charset="0"/>
              </a:rPr>
              <a:t>年（含</a:t>
            </a:r>
            <a:r>
              <a:rPr lang="en-US" altLang="zh-CN" sz="2000" b="1" dirty="0" smtClean="0">
                <a:latin typeface="微软雅黑" panose="020B0503020204020204" charset="-122"/>
                <a:ea typeface="微软雅黑" panose="020B0503020204020204" charset="-122"/>
                <a:sym typeface="Calibri" panose="020F0502020204030204" pitchFamily="34" charset="0"/>
              </a:rPr>
              <a:t>3</a:t>
            </a:r>
            <a:r>
              <a:rPr lang="zh-CN" altLang="en-US" sz="2000" b="1" dirty="0">
                <a:latin typeface="微软雅黑" panose="020B0503020204020204" charset="-122"/>
                <a:ea typeface="微软雅黑" panose="020B0503020204020204" charset="-122"/>
                <a:sym typeface="Calibri" panose="020F0502020204030204" pitchFamily="34" charset="0"/>
              </a:rPr>
              <a:t>年）的学生</a:t>
            </a:r>
            <a:r>
              <a:rPr lang="zh-CN" altLang="en-US" sz="2000" dirty="0">
                <a:latin typeface="微软雅黑" panose="020B0503020204020204" charset="-122"/>
                <a:ea typeface="微软雅黑" panose="020B0503020204020204" charset="-122"/>
                <a:sym typeface="Calibri" panose="020F0502020204030204" pitchFamily="34" charset="0"/>
              </a:rPr>
              <a:t>，实施相应的学费和国家助学贷款代偿。请您结合自身情况，在毕业当年明确就业意向后及时与所在高校取得联系，按照文件要求向高校提供有关材料，便于获得国家给予的</a:t>
            </a:r>
            <a:r>
              <a:rPr lang="zh-CN" altLang="en-US" sz="2000" b="1" dirty="0">
                <a:latin typeface="微软雅黑" panose="020B0503020204020204" charset="-122"/>
                <a:ea typeface="微软雅黑" panose="020B0503020204020204" charset="-122"/>
                <a:sym typeface="Calibri" panose="020F0502020204030204" pitchFamily="34" charset="0"/>
              </a:rPr>
              <a:t>国家助学贷款代偿</a:t>
            </a:r>
            <a:r>
              <a:rPr lang="zh-CN" altLang="en-US" sz="2000" dirty="0">
                <a:latin typeface="微软雅黑" panose="020B0503020204020204" charset="-122"/>
                <a:ea typeface="微软雅黑" panose="020B0503020204020204" charset="-122"/>
                <a:sym typeface="Calibri" panose="020F0502020204030204" pitchFamily="34" charset="0"/>
              </a:rPr>
              <a:t>资金。</a:t>
            </a:r>
          </a:p>
          <a:p>
            <a:pPr>
              <a:buClr>
                <a:schemeClr val="accent2"/>
              </a:buClr>
            </a:pPr>
            <a:endParaRPr lang="zh-CN" altLang="en-US"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b="1" dirty="0" smtClean="0">
                <a:latin typeface="微软雅黑" panose="020B0503020204020204" charset="-122"/>
                <a:ea typeface="微软雅黑" panose="020B0503020204020204" charset="-122"/>
                <a:sym typeface="Calibri" panose="020F0502020204030204" pitchFamily="34" charset="0"/>
              </a:rPr>
              <a:t>参军代偿：</a:t>
            </a:r>
            <a:r>
              <a:rPr lang="zh-CN" altLang="en-US" sz="2000" dirty="0">
                <a:latin typeface="微软雅黑" panose="020B0503020204020204" charset="-122"/>
                <a:ea typeface="微软雅黑" panose="020B0503020204020204" charset="-122"/>
                <a:sym typeface="Calibri" panose="020F0502020204030204" pitchFamily="34" charset="0"/>
              </a:rPr>
              <a:t>自</a:t>
            </a:r>
            <a:r>
              <a:rPr lang="en-US" altLang="zh-CN" sz="2000" dirty="0">
                <a:latin typeface="微软雅黑" panose="020B0503020204020204" charset="-122"/>
                <a:ea typeface="微软雅黑" panose="020B0503020204020204" charset="-122"/>
                <a:sym typeface="Calibri" panose="020F0502020204030204" pitchFamily="34" charset="0"/>
              </a:rPr>
              <a:t>2009</a:t>
            </a:r>
            <a:r>
              <a:rPr lang="zh-CN" altLang="en-US" sz="2000" dirty="0">
                <a:latin typeface="微软雅黑" panose="020B0503020204020204" charset="-122"/>
                <a:ea typeface="微软雅黑" panose="020B0503020204020204" charset="-122"/>
                <a:sym typeface="Calibri" panose="020F0502020204030204" pitchFamily="34" charset="0"/>
              </a:rPr>
              <a:t>年起，</a:t>
            </a:r>
            <a:r>
              <a:rPr lang="zh-CN" altLang="en-US" sz="2000" dirty="0" smtClean="0">
                <a:latin typeface="微软雅黑" panose="020B0503020204020204" charset="-122"/>
                <a:ea typeface="微软雅黑" panose="020B0503020204020204" charset="-122"/>
                <a:sym typeface="Calibri" panose="020F0502020204030204" pitchFamily="34" charset="0"/>
              </a:rPr>
              <a:t>对</a:t>
            </a:r>
            <a:r>
              <a:rPr lang="zh-CN" altLang="en-US" sz="2000" b="1" dirty="0">
                <a:latin typeface="微软雅黑" panose="020B0503020204020204" charset="-122"/>
                <a:ea typeface="微软雅黑" panose="020B0503020204020204" charset="-122"/>
                <a:sym typeface="Calibri" panose="020F0502020204030204" pitchFamily="34" charset="0"/>
              </a:rPr>
              <a:t>应征入伍服兵役的</a:t>
            </a:r>
            <a:r>
              <a:rPr lang="zh-CN" altLang="en-US" sz="2000" dirty="0">
                <a:latin typeface="微软雅黑" panose="020B0503020204020204" charset="-122"/>
                <a:ea typeface="微软雅黑" panose="020B0503020204020204" charset="-122"/>
                <a:sym typeface="Calibri" panose="020F0502020204030204" pitchFamily="34" charset="0"/>
              </a:rPr>
              <a:t>全日制普通高等学校应届毕业生（在校期间已享受免除全部学费政策的学生，定向生、委培生，国防生、部队招收的大学毕业生干部，以及从高等学校毕业生中直接招收的士官等其他形式到部队参军的高校毕业生除外），实施相应的</a:t>
            </a:r>
            <a:r>
              <a:rPr lang="zh-CN" altLang="en-US" sz="2000" b="1" dirty="0">
                <a:latin typeface="微软雅黑" panose="020B0503020204020204" charset="-122"/>
                <a:ea typeface="微软雅黑" panose="020B0503020204020204" charset="-122"/>
                <a:sym typeface="Calibri" panose="020F0502020204030204" pitchFamily="34" charset="0"/>
              </a:rPr>
              <a:t>学费补偿和国家助学贷款代偿</a:t>
            </a:r>
            <a:r>
              <a:rPr lang="zh-CN" altLang="en-US" sz="2000" dirty="0">
                <a:latin typeface="微软雅黑" panose="020B0503020204020204" charset="-122"/>
                <a:ea typeface="微软雅黑" panose="020B0503020204020204" charset="-122"/>
                <a:sym typeface="Calibri" panose="020F0502020204030204" pitchFamily="34" charset="0"/>
              </a:rPr>
              <a:t>。被确定为预征对象的高校毕业生，请按照文件规定填写有关材料并及时向高校提供，便于获得国家给予的国家助学贷款代偿资金。</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endParaRPr lang="en-US" altLang="zh-CN" sz="2000" dirty="0">
              <a:latin typeface="微软雅黑" panose="020B0503020204020204" charset="-122"/>
              <a:ea typeface="微软雅黑" panose="020B0503020204020204" charset="-122"/>
              <a:sym typeface="Calibri" panose="020F0502020204030204" pitchFamily="34" charset="0"/>
            </a:endParaRPr>
          </a:p>
        </p:txBody>
      </p:sp>
      <p:sp>
        <p:nvSpPr>
          <p:cNvPr id="10"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758</TotalTime>
  <Words>1608</Words>
  <Application>Microsoft Office PowerPoint</Application>
  <PresentationFormat>自定义</PresentationFormat>
  <Paragraphs>115</Paragraphs>
  <Slides>11</Slides>
  <Notes>1</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2015-05-14T04:32:00Z</cp:lastPrinted>
  <dcterms:created xsi:type="dcterms:W3CDTF">2014-02-18T19:58:00Z</dcterms:created>
  <dcterms:modified xsi:type="dcterms:W3CDTF">2021-05-21T07:40:00Z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2052-11.1.0.8696</vt:lpwstr>
  </property>
</Properties>
</file>